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Norwester" charset="1" panose="00000506000000000000"/>
      <p:regular r:id="rId8"/>
    </p:embeddedFont>
    <p:embeddedFont>
      <p:font typeface="Trocchi" charset="1" panose="000005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Montserrat Light" charset="1" panose="00000400000000000000"/>
      <p:regular r:id="rId14"/>
    </p:embeddedFont>
    <p:embeddedFont>
      <p:font typeface="Montserrat Light Bold" charset="1" panose="00000800000000000000"/>
      <p:regular r:id="rId15"/>
    </p:embeddedFont>
    <p:embeddedFont>
      <p:font typeface="Montserrat Light Italics" charset="1" panose="00000400000000000000"/>
      <p:regular r:id="rId16"/>
    </p:embeddedFont>
    <p:embeddedFont>
      <p:font typeface="Montserrat Light Bold Italics" charset="1" panose="00000800000000000000"/>
      <p:regular r:id="rId17"/>
    </p:embeddedFont>
    <p:embeddedFont>
      <p:font typeface="Fira Sans Bold" charset="1" panose="020B0803050000020004"/>
      <p:regular r:id="rId18"/>
    </p:embeddedFont>
    <p:embeddedFont>
      <p:font typeface="Fira Sans Bold Bold" charset="1" panose="020B0903050000020004"/>
      <p:regular r:id="rId19"/>
    </p:embeddedFont>
    <p:embeddedFont>
      <p:font typeface="Fira Sans Bold Italics" charset="1" panose="020B0803050000020004"/>
      <p:regular r:id="rId20"/>
    </p:embeddedFont>
    <p:embeddedFont>
      <p:font typeface="Fira Sans Bold Bold Italics" charset="1" panose="020B0903050000020004"/>
      <p:regular r:id="rId21"/>
    </p:embeddedFont>
    <p:embeddedFont>
      <p:font typeface="Fira Sans Light" charset="1" panose="020B0403050000020004"/>
      <p:regular r:id="rId22"/>
    </p:embeddedFont>
    <p:embeddedFont>
      <p:font typeface="Fira Sans Light Bold" charset="1" panose="020B0503050000020004"/>
      <p:regular r:id="rId23"/>
    </p:embeddedFont>
    <p:embeddedFont>
      <p:font typeface="Fira Sans Light Italics" charset="1" panose="020B0403050000020004"/>
      <p:regular r:id="rId24"/>
    </p:embeddedFont>
    <p:embeddedFont>
      <p:font typeface="Fira Sans Light Bold Italics" charset="1" panose="020B0503050000020004"/>
      <p:regular r:id="rId25"/>
    </p:embeddedFont>
    <p:embeddedFont>
      <p:font typeface="Fira Sans Medium" charset="1" panose="020B0603050000020004"/>
      <p:regular r:id="rId26"/>
    </p:embeddedFont>
    <p:embeddedFont>
      <p:font typeface="Fira Sans Medium Bold" charset="1" panose="020B0603050000020004"/>
      <p:regular r:id="rId27"/>
    </p:embeddedFont>
    <p:embeddedFont>
      <p:font typeface="Fira Sans Medium Italics" charset="1" panose="020B0603050000020004"/>
      <p:regular r:id="rId28"/>
    </p:embeddedFont>
    <p:embeddedFont>
      <p:font typeface="Fira Sans Medium Bold Italics" charset="1" panose="020B07030500000200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50" Target="slides/slide21.xml" Type="http://schemas.openxmlformats.org/officeDocument/2006/relationships/slide"/><Relationship Id="rId51" Target="slides/slide22.xml" Type="http://schemas.openxmlformats.org/officeDocument/2006/relationships/slide"/><Relationship Id="rId52" Target="slides/slide2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Fps4lpJ4g.mp4" Type="http://schemas.openxmlformats.org/officeDocument/2006/relationships/video"/><Relationship Id="rId4" Target="../media/VAFps4lpJ4g.mp4" Type="http://schemas.microsoft.com/office/2007/relationships/media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0" y="-383219"/>
            <a:ext cx="18288000" cy="11104068"/>
          </a:xfrm>
          <a:custGeom>
            <a:avLst/>
            <a:gdLst/>
            <a:ahLst/>
            <a:cxnLst/>
            <a:rect r="r" b="b" t="t" l="l"/>
            <a:pathLst>
              <a:path h="11104068" w="18288000">
                <a:moveTo>
                  <a:pt x="0" y="0"/>
                </a:moveTo>
                <a:lnTo>
                  <a:pt x="18288000" y="0"/>
                </a:lnTo>
                <a:lnTo>
                  <a:pt x="18288000" y="11104068"/>
                </a:lnTo>
                <a:lnTo>
                  <a:pt x="0" y="11104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369" b="-556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10116" y="2947695"/>
            <a:ext cx="1217159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5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115811" y="6403551"/>
            <a:ext cx="3378391" cy="292570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9877984" y="9265729"/>
            <a:ext cx="827240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9877984" y="5238839"/>
            <a:ext cx="827240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-10800000">
            <a:off x="9210859" y="-84552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7019138" y="-883699"/>
            <a:ext cx="3480308" cy="301396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877984" y="8892666"/>
            <a:ext cx="827240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15795270" y="6710621"/>
            <a:ext cx="4985461" cy="4317433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7913183" y="8353349"/>
            <a:ext cx="3480308" cy="3013963"/>
            <a:chOff x="0" y="0"/>
            <a:chExt cx="3619627" cy="3134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10494202" y="8940291"/>
            <a:ext cx="2104829" cy="1822792"/>
            <a:chOff x="0" y="0"/>
            <a:chExt cx="3619627" cy="31346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10800000">
            <a:off x="7115811" y="3904144"/>
            <a:ext cx="3378391" cy="2925703"/>
            <a:chOff x="0" y="0"/>
            <a:chExt cx="3619627" cy="31346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9" id="19"/>
          <p:cNvGrpSpPr/>
          <p:nvPr/>
        </p:nvGrpSpPr>
        <p:grpSpPr>
          <a:xfrm rot="-10800000">
            <a:off x="7115811" y="1099654"/>
            <a:ext cx="3378391" cy="2925703"/>
            <a:chOff x="0" y="0"/>
            <a:chExt cx="3619627" cy="31346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21" id="21"/>
          <p:cNvGrpSpPr/>
          <p:nvPr/>
        </p:nvGrpSpPr>
        <p:grpSpPr>
          <a:xfrm rot="-10800000">
            <a:off x="6896857" y="8895102"/>
            <a:ext cx="3378391" cy="2925703"/>
            <a:chOff x="0" y="0"/>
            <a:chExt cx="3619627" cy="313461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23" id="23"/>
          <p:cNvGrpSpPr/>
          <p:nvPr/>
        </p:nvGrpSpPr>
        <p:grpSpPr>
          <a:xfrm rot="-10800000">
            <a:off x="7115811" y="-883699"/>
            <a:ext cx="3378391" cy="2925703"/>
            <a:chOff x="0" y="0"/>
            <a:chExt cx="3619627" cy="313461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25" id="25"/>
          <p:cNvGrpSpPr/>
          <p:nvPr/>
        </p:nvGrpSpPr>
        <p:grpSpPr>
          <a:xfrm rot="-10800000">
            <a:off x="8291927" y="-17293"/>
            <a:ext cx="14277337" cy="11838098"/>
            <a:chOff x="0" y="0"/>
            <a:chExt cx="6766190" cy="561020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766190" cy="5610208"/>
            </a:xfrm>
            <a:custGeom>
              <a:avLst/>
              <a:gdLst/>
              <a:ahLst/>
              <a:cxnLst/>
              <a:rect r="r" b="b" t="t" l="l"/>
              <a:pathLst>
                <a:path h="5610208" w="6766190">
                  <a:moveTo>
                    <a:pt x="6766190" y="2805104"/>
                  </a:moveTo>
                  <a:lnTo>
                    <a:pt x="5861315" y="5610208"/>
                  </a:lnTo>
                  <a:lnTo>
                    <a:pt x="904875" y="5610208"/>
                  </a:lnTo>
                  <a:lnTo>
                    <a:pt x="0" y="2805104"/>
                  </a:lnTo>
                  <a:lnTo>
                    <a:pt x="904875" y="0"/>
                  </a:lnTo>
                  <a:lnTo>
                    <a:pt x="5861188" y="0"/>
                  </a:lnTo>
                  <a:lnTo>
                    <a:pt x="6766190" y="2805104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27" id="27"/>
          <p:cNvGrpSpPr/>
          <p:nvPr/>
        </p:nvGrpSpPr>
        <p:grpSpPr>
          <a:xfrm rot="-10800000">
            <a:off x="7913183" y="6934628"/>
            <a:ext cx="3378391" cy="2925703"/>
            <a:chOff x="0" y="0"/>
            <a:chExt cx="3619627" cy="313461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3794633" y="3536385"/>
            <a:ext cx="12280499" cy="4112115"/>
          </a:xfrm>
          <a:custGeom>
            <a:avLst/>
            <a:gdLst/>
            <a:ahLst/>
            <a:cxnLst/>
            <a:rect r="r" b="b" t="t" l="l"/>
            <a:pathLst>
              <a:path h="4112115" w="12280499">
                <a:moveTo>
                  <a:pt x="0" y="0"/>
                </a:moveTo>
                <a:lnTo>
                  <a:pt x="12280498" y="0"/>
                </a:lnTo>
                <a:lnTo>
                  <a:pt x="12280498" y="4112114"/>
                </a:lnTo>
                <a:lnTo>
                  <a:pt x="0" y="4112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39" t="-31838" r="0" b="-11852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-2729789" y="5992676"/>
            <a:ext cx="7097916" cy="4105340"/>
          </a:xfrm>
          <a:custGeom>
            <a:avLst/>
            <a:gdLst/>
            <a:ahLst/>
            <a:cxnLst/>
            <a:rect r="r" b="b" t="t" l="l"/>
            <a:pathLst>
              <a:path h="4105340" w="7097916">
                <a:moveTo>
                  <a:pt x="0" y="0"/>
                </a:moveTo>
                <a:lnTo>
                  <a:pt x="7097916" y="0"/>
                </a:lnTo>
                <a:lnTo>
                  <a:pt x="7097916" y="4105340"/>
                </a:lnTo>
                <a:lnTo>
                  <a:pt x="0" y="4105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8753444" y="9899578"/>
            <a:ext cx="939694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4F4F4"/>
                </a:solidFill>
                <a:latin typeface="Fira Sans Light"/>
              </a:rPr>
              <a:t> 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70664" y="1276630"/>
            <a:ext cx="15448474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Large Language Model ( LLM )</a:t>
            </a:r>
          </a:p>
        </p:txBody>
      </p:sp>
      <p:grpSp>
        <p:nvGrpSpPr>
          <p:cNvPr name="Group 33" id="33"/>
          <p:cNvGrpSpPr/>
          <p:nvPr/>
        </p:nvGrpSpPr>
        <p:grpSpPr>
          <a:xfrm rot="7687072">
            <a:off x="17259300" y="6244337"/>
            <a:ext cx="3480308" cy="3013963"/>
            <a:chOff x="0" y="0"/>
            <a:chExt cx="3619627" cy="313461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35" id="35"/>
          <p:cNvGrpSpPr/>
          <p:nvPr/>
        </p:nvGrpSpPr>
        <p:grpSpPr>
          <a:xfrm rot="-10800000">
            <a:off x="15795270" y="8440222"/>
            <a:ext cx="3480308" cy="3013963"/>
            <a:chOff x="0" y="0"/>
            <a:chExt cx="3619627" cy="313461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37" id="37"/>
          <p:cNvGrpSpPr/>
          <p:nvPr/>
        </p:nvGrpSpPr>
        <p:grpSpPr>
          <a:xfrm rot="-10800000">
            <a:off x="16075131" y="-1506982"/>
            <a:ext cx="3480308" cy="3013963"/>
            <a:chOff x="0" y="0"/>
            <a:chExt cx="3619627" cy="313461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1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5984562" y="6332597"/>
            <a:ext cx="3378391" cy="292570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62526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8746736" y="9194775"/>
            <a:ext cx="827240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8746736" y="5167885"/>
            <a:ext cx="827240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-10800000">
            <a:off x="8079611" y="-155506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7019138" y="-883699"/>
            <a:ext cx="3480308" cy="301396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746736" y="8821713"/>
            <a:ext cx="827240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15795270" y="6710621"/>
            <a:ext cx="4985461" cy="4317433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6781935" y="8282396"/>
            <a:ext cx="3480308" cy="3013963"/>
            <a:chOff x="0" y="0"/>
            <a:chExt cx="3619627" cy="3134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9362954" y="8869338"/>
            <a:ext cx="2104829" cy="1822792"/>
            <a:chOff x="0" y="0"/>
            <a:chExt cx="3619627" cy="31346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10800000">
            <a:off x="5984562" y="3833191"/>
            <a:ext cx="3378391" cy="2925703"/>
            <a:chOff x="0" y="0"/>
            <a:chExt cx="3619627" cy="31346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62526"/>
            </a:solidFill>
          </p:spPr>
        </p:sp>
      </p:grpSp>
      <p:grpSp>
        <p:nvGrpSpPr>
          <p:cNvPr name="Group 19" id="19"/>
          <p:cNvGrpSpPr/>
          <p:nvPr/>
        </p:nvGrpSpPr>
        <p:grpSpPr>
          <a:xfrm rot="-10800000">
            <a:off x="5984562" y="1028700"/>
            <a:ext cx="3378391" cy="2925703"/>
            <a:chOff x="0" y="0"/>
            <a:chExt cx="3619627" cy="31346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62526"/>
            </a:solidFill>
          </p:spPr>
        </p:sp>
      </p:grpSp>
      <p:grpSp>
        <p:nvGrpSpPr>
          <p:cNvPr name="Group 21" id="21"/>
          <p:cNvGrpSpPr/>
          <p:nvPr/>
        </p:nvGrpSpPr>
        <p:grpSpPr>
          <a:xfrm rot="-10800000">
            <a:off x="5765609" y="8824149"/>
            <a:ext cx="3378391" cy="2925703"/>
            <a:chOff x="0" y="0"/>
            <a:chExt cx="3619627" cy="313461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62526"/>
            </a:solidFill>
          </p:spPr>
        </p:sp>
      </p:grpSp>
      <p:grpSp>
        <p:nvGrpSpPr>
          <p:cNvPr name="Group 23" id="23"/>
          <p:cNvGrpSpPr/>
          <p:nvPr/>
        </p:nvGrpSpPr>
        <p:grpSpPr>
          <a:xfrm rot="-10800000">
            <a:off x="5984562" y="-954653"/>
            <a:ext cx="3378391" cy="2925703"/>
            <a:chOff x="0" y="0"/>
            <a:chExt cx="3619627" cy="313461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62526"/>
            </a:solidFill>
          </p:spPr>
        </p:sp>
      </p:grpSp>
      <p:grpSp>
        <p:nvGrpSpPr>
          <p:cNvPr name="Group 25" id="25"/>
          <p:cNvGrpSpPr/>
          <p:nvPr/>
        </p:nvGrpSpPr>
        <p:grpSpPr>
          <a:xfrm rot="-10800000">
            <a:off x="7160678" y="-88247"/>
            <a:ext cx="14277337" cy="11838098"/>
            <a:chOff x="0" y="0"/>
            <a:chExt cx="6766190" cy="561020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766190" cy="5610208"/>
            </a:xfrm>
            <a:custGeom>
              <a:avLst/>
              <a:gdLst/>
              <a:ahLst/>
              <a:cxnLst/>
              <a:rect r="r" b="b" t="t" l="l"/>
              <a:pathLst>
                <a:path h="5610208" w="6766190">
                  <a:moveTo>
                    <a:pt x="6766190" y="2805104"/>
                  </a:moveTo>
                  <a:lnTo>
                    <a:pt x="5861315" y="5610208"/>
                  </a:lnTo>
                  <a:lnTo>
                    <a:pt x="904875" y="5610208"/>
                  </a:lnTo>
                  <a:lnTo>
                    <a:pt x="0" y="2805104"/>
                  </a:lnTo>
                  <a:lnTo>
                    <a:pt x="904875" y="0"/>
                  </a:lnTo>
                  <a:lnTo>
                    <a:pt x="5861188" y="0"/>
                  </a:lnTo>
                  <a:lnTo>
                    <a:pt x="6766190" y="2805104"/>
                  </a:lnTo>
                  <a:close/>
                </a:path>
              </a:pathLst>
            </a:custGeom>
            <a:solidFill>
              <a:srgbClr val="262526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8347237" y="777938"/>
            <a:ext cx="9541264" cy="8789419"/>
          </a:xfrm>
          <a:custGeom>
            <a:avLst/>
            <a:gdLst/>
            <a:ahLst/>
            <a:cxnLst/>
            <a:rect r="r" b="b" t="t" l="l"/>
            <a:pathLst>
              <a:path h="8789419" w="9541264">
                <a:moveTo>
                  <a:pt x="0" y="0"/>
                </a:moveTo>
                <a:lnTo>
                  <a:pt x="9541264" y="0"/>
                </a:lnTo>
                <a:lnTo>
                  <a:pt x="9541264" y="8789419"/>
                </a:lnTo>
                <a:lnTo>
                  <a:pt x="0" y="8789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-3664483">
            <a:off x="-1545285" y="472480"/>
            <a:ext cx="2651754" cy="2323117"/>
            <a:chOff x="0" y="0"/>
            <a:chExt cx="3163047" cy="277104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163047" cy="2771045"/>
            </a:xfrm>
            <a:custGeom>
              <a:avLst/>
              <a:gdLst/>
              <a:ahLst/>
              <a:cxnLst/>
              <a:rect r="r" b="b" t="t" l="l"/>
              <a:pathLst>
                <a:path h="2771045" w="3163047">
                  <a:moveTo>
                    <a:pt x="3163047" y="1385522"/>
                  </a:moveTo>
                  <a:lnTo>
                    <a:pt x="2258172" y="2771045"/>
                  </a:lnTo>
                  <a:lnTo>
                    <a:pt x="904875" y="2771045"/>
                  </a:lnTo>
                  <a:lnTo>
                    <a:pt x="0" y="1385522"/>
                  </a:lnTo>
                  <a:lnTo>
                    <a:pt x="904875" y="0"/>
                  </a:lnTo>
                  <a:lnTo>
                    <a:pt x="2258045" y="0"/>
                  </a:lnTo>
                  <a:lnTo>
                    <a:pt x="3163047" y="1385522"/>
                  </a:lnTo>
                  <a:close/>
                </a:path>
              </a:pathLst>
            </a:custGeom>
            <a:solidFill>
              <a:srgbClr val="262526"/>
            </a:solidFill>
          </p:spPr>
        </p:sp>
      </p:grpSp>
      <p:grpSp>
        <p:nvGrpSpPr>
          <p:cNvPr name="Group 30" id="30"/>
          <p:cNvGrpSpPr/>
          <p:nvPr/>
        </p:nvGrpSpPr>
        <p:grpSpPr>
          <a:xfrm rot="-3664483">
            <a:off x="-516300" y="-679033"/>
            <a:ext cx="2141618" cy="1854652"/>
            <a:chOff x="0" y="0"/>
            <a:chExt cx="3619627" cy="313461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-775050" y="2226084"/>
            <a:ext cx="9246181" cy="7209437"/>
            <a:chOff x="0" y="0"/>
            <a:chExt cx="12328241" cy="9612583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9525"/>
              <a:ext cx="12328241" cy="8823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5599">
                  <a:solidFill>
                    <a:srgbClr val="F4F4F4"/>
                  </a:solidFill>
                  <a:latin typeface="Fira Sans Medium"/>
                </a:rPr>
                <a:t>        </a:t>
              </a:r>
              <a:r>
                <a:rPr lang="en-US" sz="5599" u="sng">
                  <a:solidFill>
                    <a:srgbClr val="F4F4F4"/>
                  </a:solidFill>
                  <a:latin typeface="Fira Sans Medium"/>
                </a:rPr>
                <a:t>FINE TUNED MODEL</a:t>
              </a:r>
            </a:p>
            <a:p>
              <a:pPr algn="ctr">
                <a:lnSpc>
                  <a:spcPts val="6719"/>
                </a:lnSpc>
              </a:pPr>
            </a:p>
            <a:p>
              <a:pPr algn="ctr">
                <a:lnSpc>
                  <a:spcPts val="4559"/>
                </a:lnSpc>
              </a:pPr>
              <a:r>
                <a:rPr lang="en-US" sz="3799">
                  <a:solidFill>
                    <a:srgbClr val="F4F4F4"/>
                  </a:solidFill>
                  <a:latin typeface="Fira Sans Medium"/>
                </a:rPr>
                <a:t>        </a:t>
              </a:r>
              <a:r>
                <a:rPr lang="en-US" sz="3799" u="sng">
                  <a:solidFill>
                    <a:srgbClr val="F4F4F4"/>
                  </a:solidFill>
                  <a:latin typeface="Fira Sans Medium"/>
                </a:rPr>
                <a:t>Pre-training and Fine-tuning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        Like other language models, 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        </a:t>
              </a: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ChatGPT undergoes a two-step 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        </a:t>
              </a: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process: </a:t>
              </a:r>
            </a:p>
            <a:p>
              <a:pPr algn="ctr">
                <a:lnSpc>
                  <a:spcPts val="4320"/>
                </a:lnSpc>
              </a:pPr>
            </a:p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        1. </a:t>
              </a: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pre- training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        2. </a:t>
              </a: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fine-tuning</a:t>
              </a:r>
            </a:p>
            <a:p>
              <a:pPr algn="ctr">
                <a:lnSpc>
                  <a:spcPts val="4320"/>
                </a:lnSpc>
              </a:pPr>
            </a:p>
            <a:p>
              <a:pPr algn="ctr">
                <a:lnSpc>
                  <a:spcPts val="4320"/>
                </a:lnSpc>
                <a:spcBef>
                  <a:spcPct val="0"/>
                </a:spcBef>
              </a:pP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9162792"/>
              <a:ext cx="1232824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4F4F4"/>
                  </a:solidFill>
                  <a:latin typeface="Fira Sans Light"/>
                </a:rPr>
                <a:t>  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-10800000">
            <a:off x="6781935" y="6863675"/>
            <a:ext cx="3378391" cy="2925703"/>
            <a:chOff x="0" y="0"/>
            <a:chExt cx="3619627" cy="313461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62526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589805" y="7666797"/>
            <a:ext cx="2651754" cy="2323117"/>
            <a:chOff x="0" y="0"/>
            <a:chExt cx="3163047" cy="277104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163047" cy="2771045"/>
            </a:xfrm>
            <a:custGeom>
              <a:avLst/>
              <a:gdLst/>
              <a:ahLst/>
              <a:cxnLst/>
              <a:rect r="r" b="b" t="t" l="l"/>
              <a:pathLst>
                <a:path h="2771045" w="3163047">
                  <a:moveTo>
                    <a:pt x="3163047" y="1385522"/>
                  </a:moveTo>
                  <a:lnTo>
                    <a:pt x="2258172" y="2771045"/>
                  </a:lnTo>
                  <a:lnTo>
                    <a:pt x="904875" y="2771045"/>
                  </a:lnTo>
                  <a:lnTo>
                    <a:pt x="0" y="1385522"/>
                  </a:lnTo>
                  <a:lnTo>
                    <a:pt x="904875" y="0"/>
                  </a:lnTo>
                  <a:lnTo>
                    <a:pt x="2258045" y="0"/>
                  </a:lnTo>
                  <a:lnTo>
                    <a:pt x="3163047" y="1385522"/>
                  </a:lnTo>
                  <a:close/>
                </a:path>
              </a:pathLst>
            </a:custGeom>
            <a:solidFill>
              <a:srgbClr val="262526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-4644954" y="6435500"/>
            <a:ext cx="6383425" cy="5528076"/>
            <a:chOff x="0" y="0"/>
            <a:chExt cx="3619627" cy="313461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915682" y="9199538"/>
            <a:ext cx="2141618" cy="1854652"/>
            <a:chOff x="0" y="0"/>
            <a:chExt cx="3619627" cy="313461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5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5984562" y="6332597"/>
            <a:ext cx="3378391" cy="292570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8746736" y="9194775"/>
            <a:ext cx="827240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8746736" y="5167885"/>
            <a:ext cx="827240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-10800000">
            <a:off x="8079611" y="-155506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7019138" y="-883699"/>
            <a:ext cx="3480308" cy="301396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746736" y="8821713"/>
            <a:ext cx="827240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15795270" y="6710621"/>
            <a:ext cx="4985461" cy="4317433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6781935" y="8282396"/>
            <a:ext cx="3480308" cy="3013963"/>
            <a:chOff x="0" y="0"/>
            <a:chExt cx="3619627" cy="3134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9362954" y="8869338"/>
            <a:ext cx="2104829" cy="1822792"/>
            <a:chOff x="0" y="0"/>
            <a:chExt cx="3619627" cy="31346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10800000">
            <a:off x="5984562" y="3833191"/>
            <a:ext cx="3378391" cy="2925703"/>
            <a:chOff x="0" y="0"/>
            <a:chExt cx="3619627" cy="31346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9" id="19"/>
          <p:cNvGrpSpPr/>
          <p:nvPr/>
        </p:nvGrpSpPr>
        <p:grpSpPr>
          <a:xfrm rot="-10800000">
            <a:off x="5984562" y="1028700"/>
            <a:ext cx="3378391" cy="2925703"/>
            <a:chOff x="0" y="0"/>
            <a:chExt cx="3619627" cy="31346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21" id="21"/>
          <p:cNvGrpSpPr/>
          <p:nvPr/>
        </p:nvGrpSpPr>
        <p:grpSpPr>
          <a:xfrm rot="-10800000">
            <a:off x="5765609" y="8824149"/>
            <a:ext cx="3378391" cy="2925703"/>
            <a:chOff x="0" y="0"/>
            <a:chExt cx="3619627" cy="313461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23" id="23"/>
          <p:cNvGrpSpPr/>
          <p:nvPr/>
        </p:nvGrpSpPr>
        <p:grpSpPr>
          <a:xfrm rot="-10800000">
            <a:off x="5984562" y="-954653"/>
            <a:ext cx="3378391" cy="2925703"/>
            <a:chOff x="0" y="0"/>
            <a:chExt cx="3619627" cy="313461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25" id="25"/>
          <p:cNvGrpSpPr/>
          <p:nvPr/>
        </p:nvGrpSpPr>
        <p:grpSpPr>
          <a:xfrm rot="-10800000">
            <a:off x="7160678" y="-88247"/>
            <a:ext cx="14277337" cy="11838098"/>
            <a:chOff x="0" y="0"/>
            <a:chExt cx="6766190" cy="561020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766190" cy="5610208"/>
            </a:xfrm>
            <a:custGeom>
              <a:avLst/>
              <a:gdLst/>
              <a:ahLst/>
              <a:cxnLst/>
              <a:rect r="r" b="b" t="t" l="l"/>
              <a:pathLst>
                <a:path h="5610208" w="6766190">
                  <a:moveTo>
                    <a:pt x="6766190" y="2805104"/>
                  </a:moveTo>
                  <a:lnTo>
                    <a:pt x="5861315" y="5610208"/>
                  </a:lnTo>
                  <a:lnTo>
                    <a:pt x="904875" y="5610208"/>
                  </a:lnTo>
                  <a:lnTo>
                    <a:pt x="0" y="2805104"/>
                  </a:lnTo>
                  <a:lnTo>
                    <a:pt x="904875" y="0"/>
                  </a:lnTo>
                  <a:lnTo>
                    <a:pt x="5861188" y="0"/>
                  </a:lnTo>
                  <a:lnTo>
                    <a:pt x="6766190" y="2805104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27" id="27"/>
          <p:cNvGrpSpPr/>
          <p:nvPr/>
        </p:nvGrpSpPr>
        <p:grpSpPr>
          <a:xfrm rot="-10800000">
            <a:off x="6781935" y="6863675"/>
            <a:ext cx="3378391" cy="2925703"/>
            <a:chOff x="0" y="0"/>
            <a:chExt cx="3619627" cy="313461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1028700" y="835261"/>
            <a:ext cx="16342547" cy="9040988"/>
          </a:xfrm>
          <a:custGeom>
            <a:avLst/>
            <a:gdLst/>
            <a:ahLst/>
            <a:cxnLst/>
            <a:rect r="r" b="b" t="t" l="l"/>
            <a:pathLst>
              <a:path h="9040988" w="16342547">
                <a:moveTo>
                  <a:pt x="0" y="0"/>
                </a:moveTo>
                <a:lnTo>
                  <a:pt x="16342547" y="0"/>
                </a:lnTo>
                <a:lnTo>
                  <a:pt x="16342547" y="9040989"/>
                </a:lnTo>
                <a:lnTo>
                  <a:pt x="0" y="9040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7622195" y="9828625"/>
            <a:ext cx="939694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4F4F4"/>
                </a:solidFill>
                <a:latin typeface="Fira Sans Light"/>
              </a:rPr>
              <a:t> 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98089" y="8738424"/>
            <a:ext cx="14361622" cy="119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8"/>
              </a:lnSpc>
            </a:pPr>
            <a:r>
              <a:rPr lang="en-US" sz="3406">
                <a:solidFill>
                  <a:srgbClr val="FFFFFF"/>
                </a:solidFill>
                <a:latin typeface="Arimo"/>
              </a:rPr>
              <a:t>The way prompts are designed and given to the model plays a crucial role in its responses.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923730" y="385762"/>
            <a:ext cx="1011034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PROMT ENGINEERING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1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5984562" y="6332597"/>
            <a:ext cx="3378391" cy="292570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62526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8746736" y="9194775"/>
            <a:ext cx="827240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8746736" y="5167885"/>
            <a:ext cx="827240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-10800000">
            <a:off x="8079611" y="-155506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7019138" y="-883699"/>
            <a:ext cx="3480308" cy="301396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746736" y="8821713"/>
            <a:ext cx="827240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15795270" y="6710621"/>
            <a:ext cx="4985461" cy="4317433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6781935" y="8282396"/>
            <a:ext cx="3480308" cy="3013963"/>
            <a:chOff x="0" y="0"/>
            <a:chExt cx="3619627" cy="3134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9362954" y="8869338"/>
            <a:ext cx="2104829" cy="1822792"/>
            <a:chOff x="0" y="0"/>
            <a:chExt cx="3619627" cy="31346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10800000">
            <a:off x="5984562" y="3833191"/>
            <a:ext cx="3378391" cy="2925703"/>
            <a:chOff x="0" y="0"/>
            <a:chExt cx="3619627" cy="31346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62526"/>
            </a:solidFill>
          </p:spPr>
        </p:sp>
      </p:grpSp>
      <p:grpSp>
        <p:nvGrpSpPr>
          <p:cNvPr name="Group 19" id="19"/>
          <p:cNvGrpSpPr/>
          <p:nvPr/>
        </p:nvGrpSpPr>
        <p:grpSpPr>
          <a:xfrm rot="-10800000">
            <a:off x="5984562" y="1028700"/>
            <a:ext cx="3378391" cy="2925703"/>
            <a:chOff x="0" y="0"/>
            <a:chExt cx="3619627" cy="31346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62526"/>
            </a:solidFill>
          </p:spPr>
        </p:sp>
      </p:grpSp>
      <p:grpSp>
        <p:nvGrpSpPr>
          <p:cNvPr name="Group 21" id="21"/>
          <p:cNvGrpSpPr/>
          <p:nvPr/>
        </p:nvGrpSpPr>
        <p:grpSpPr>
          <a:xfrm rot="-10800000">
            <a:off x="5765609" y="8824149"/>
            <a:ext cx="3378391" cy="2925703"/>
            <a:chOff x="0" y="0"/>
            <a:chExt cx="3619627" cy="313461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62526"/>
            </a:solidFill>
          </p:spPr>
        </p:sp>
      </p:grpSp>
      <p:grpSp>
        <p:nvGrpSpPr>
          <p:cNvPr name="Group 23" id="23"/>
          <p:cNvGrpSpPr/>
          <p:nvPr/>
        </p:nvGrpSpPr>
        <p:grpSpPr>
          <a:xfrm rot="-10800000">
            <a:off x="5984562" y="-954653"/>
            <a:ext cx="3378391" cy="2925703"/>
            <a:chOff x="0" y="0"/>
            <a:chExt cx="3619627" cy="313461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62526"/>
            </a:solidFill>
          </p:spPr>
        </p:sp>
      </p:grpSp>
      <p:grpSp>
        <p:nvGrpSpPr>
          <p:cNvPr name="Group 25" id="25"/>
          <p:cNvGrpSpPr/>
          <p:nvPr/>
        </p:nvGrpSpPr>
        <p:grpSpPr>
          <a:xfrm rot="-10800000">
            <a:off x="7160678" y="-88247"/>
            <a:ext cx="14277337" cy="11838098"/>
            <a:chOff x="0" y="0"/>
            <a:chExt cx="6766190" cy="561020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766190" cy="5610208"/>
            </a:xfrm>
            <a:custGeom>
              <a:avLst/>
              <a:gdLst/>
              <a:ahLst/>
              <a:cxnLst/>
              <a:rect r="r" b="b" t="t" l="l"/>
              <a:pathLst>
                <a:path h="5610208" w="6766190">
                  <a:moveTo>
                    <a:pt x="6766190" y="2805104"/>
                  </a:moveTo>
                  <a:lnTo>
                    <a:pt x="5861315" y="5610208"/>
                  </a:lnTo>
                  <a:lnTo>
                    <a:pt x="904875" y="5610208"/>
                  </a:lnTo>
                  <a:lnTo>
                    <a:pt x="0" y="2805104"/>
                  </a:lnTo>
                  <a:lnTo>
                    <a:pt x="904875" y="0"/>
                  </a:lnTo>
                  <a:lnTo>
                    <a:pt x="5861188" y="0"/>
                  </a:lnTo>
                  <a:lnTo>
                    <a:pt x="6766190" y="2805104"/>
                  </a:lnTo>
                  <a:close/>
                </a:path>
              </a:pathLst>
            </a:custGeom>
            <a:solidFill>
              <a:srgbClr val="262526"/>
            </a:solidFill>
          </p:spPr>
        </p:sp>
      </p:grpSp>
      <p:grpSp>
        <p:nvGrpSpPr>
          <p:cNvPr name="Group 27" id="27"/>
          <p:cNvGrpSpPr/>
          <p:nvPr/>
        </p:nvGrpSpPr>
        <p:grpSpPr>
          <a:xfrm rot="-10800000">
            <a:off x="6781935" y="6863675"/>
            <a:ext cx="3378391" cy="2925703"/>
            <a:chOff x="0" y="0"/>
            <a:chExt cx="3619627" cy="313461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62526"/>
            </a:solid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7142046" y="0"/>
            <a:ext cx="11481782" cy="10357846"/>
          </a:xfrm>
          <a:custGeom>
            <a:avLst/>
            <a:gdLst/>
            <a:ahLst/>
            <a:cxnLst/>
            <a:rect r="r" b="b" t="t" l="l"/>
            <a:pathLst>
              <a:path h="10357846" w="11481782">
                <a:moveTo>
                  <a:pt x="0" y="0"/>
                </a:moveTo>
                <a:lnTo>
                  <a:pt x="11481782" y="0"/>
                </a:lnTo>
                <a:lnTo>
                  <a:pt x="11481782" y="10357846"/>
                </a:lnTo>
                <a:lnTo>
                  <a:pt x="0" y="10357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067137" y="2491551"/>
            <a:ext cx="9396943" cy="6837962"/>
            <a:chOff x="0" y="0"/>
            <a:chExt cx="12529257" cy="9117283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0"/>
              <a:ext cx="12529257" cy="831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79"/>
                </a:lnSpc>
              </a:pPr>
              <a:r>
                <a:rPr lang="en-US" sz="6899">
                  <a:solidFill>
                    <a:srgbClr val="F4F4F4"/>
                  </a:solidFill>
                  <a:latin typeface="Fira Sans Medium"/>
                </a:rPr>
                <a:t>      </a:t>
              </a:r>
              <a:r>
                <a:rPr lang="en-US" sz="6899" u="sng">
                  <a:solidFill>
                    <a:srgbClr val="F4F4F4"/>
                  </a:solidFill>
                  <a:latin typeface="Fira Sans Medium Bold"/>
                </a:rPr>
                <a:t>Context Sensitivity</a:t>
              </a:r>
            </a:p>
            <a:p>
              <a:pPr>
                <a:lnSpc>
                  <a:spcPts val="6719"/>
                </a:lnSpc>
              </a:pPr>
            </a:p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The architecture is designed to be context-sensitive, which allows ChatGPT to consider the preceding conversation or prompt to generate coherent and relevant responses.</a:t>
              </a:r>
            </a:p>
            <a:p>
              <a:pPr>
                <a:lnSpc>
                  <a:spcPts val="4320"/>
                </a:lnSpc>
              </a:pPr>
            </a:p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       </a:t>
              </a:r>
            </a:p>
            <a:p>
              <a:pPr>
                <a:lnSpc>
                  <a:spcPts val="4320"/>
                </a:lnSpc>
              </a:pPr>
            </a:p>
            <a:p>
              <a:pPr>
                <a:lnSpc>
                  <a:spcPts val="4320"/>
                </a:lnSpc>
                <a:spcBef>
                  <a:spcPct val="0"/>
                </a:spcBef>
              </a:pP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8667492"/>
              <a:ext cx="12529257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4F4F4"/>
                  </a:solidFill>
                  <a:latin typeface="Fira Sans Light"/>
                </a:rPr>
                <a:t>  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1158608">
            <a:off x="-1316769" y="-781215"/>
            <a:ext cx="2651754" cy="2323117"/>
            <a:chOff x="0" y="0"/>
            <a:chExt cx="3163047" cy="277104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163047" cy="2771045"/>
            </a:xfrm>
            <a:custGeom>
              <a:avLst/>
              <a:gdLst/>
              <a:ahLst/>
              <a:cxnLst/>
              <a:rect r="r" b="b" t="t" l="l"/>
              <a:pathLst>
                <a:path h="2771045" w="3163047">
                  <a:moveTo>
                    <a:pt x="3163047" y="1385522"/>
                  </a:moveTo>
                  <a:lnTo>
                    <a:pt x="2258172" y="2771045"/>
                  </a:lnTo>
                  <a:lnTo>
                    <a:pt x="904875" y="2771045"/>
                  </a:lnTo>
                  <a:lnTo>
                    <a:pt x="0" y="1385522"/>
                  </a:lnTo>
                  <a:lnTo>
                    <a:pt x="904875" y="0"/>
                  </a:lnTo>
                  <a:lnTo>
                    <a:pt x="2258045" y="0"/>
                  </a:lnTo>
                  <a:lnTo>
                    <a:pt x="3163047" y="1385522"/>
                  </a:lnTo>
                  <a:close/>
                </a:path>
              </a:pathLst>
            </a:custGeom>
            <a:solidFill>
              <a:srgbClr val="262526"/>
            </a:solidFill>
          </p:spPr>
        </p:sp>
      </p:grpSp>
      <p:grpSp>
        <p:nvGrpSpPr>
          <p:cNvPr name="Group 35" id="35"/>
          <p:cNvGrpSpPr/>
          <p:nvPr/>
        </p:nvGrpSpPr>
        <p:grpSpPr>
          <a:xfrm rot="1158608">
            <a:off x="-480526" y="1032571"/>
            <a:ext cx="2141618" cy="1854652"/>
            <a:chOff x="0" y="0"/>
            <a:chExt cx="3619627" cy="313461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37" id="37"/>
          <p:cNvSpPr/>
          <p:nvPr/>
        </p:nvSpPr>
        <p:spPr>
          <a:xfrm flipH="false" flipV="false" rot="0">
            <a:off x="-2663830" y="6317912"/>
            <a:ext cx="6945576" cy="4017228"/>
          </a:xfrm>
          <a:custGeom>
            <a:avLst/>
            <a:gdLst/>
            <a:ahLst/>
            <a:cxnLst/>
            <a:rect r="r" b="b" t="t" l="l"/>
            <a:pathLst>
              <a:path h="4017228" w="6945576">
                <a:moveTo>
                  <a:pt x="0" y="0"/>
                </a:moveTo>
                <a:lnTo>
                  <a:pt x="6945577" y="0"/>
                </a:lnTo>
                <a:lnTo>
                  <a:pt x="6945577" y="4017228"/>
                </a:lnTo>
                <a:lnTo>
                  <a:pt x="0" y="4017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2625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76384" y="1528684"/>
            <a:ext cx="865839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WHY CHAT GPT??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6384" y="3250639"/>
            <a:ext cx="14738816" cy="268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5"/>
              </a:lnSpc>
            </a:pPr>
            <a:r>
              <a:rPr lang="en-US" sz="4253" u="sng">
                <a:solidFill>
                  <a:srgbClr val="F4F4F4"/>
                </a:solidFill>
                <a:latin typeface="Trocchi"/>
              </a:rPr>
              <a:t>Natural Language Understanding</a:t>
            </a:r>
          </a:p>
          <a:p>
            <a:pPr>
              <a:lnSpc>
                <a:spcPts val="2315"/>
              </a:lnSpc>
            </a:pPr>
          </a:p>
          <a:p>
            <a:pPr>
              <a:lnSpc>
                <a:spcPts val="4415"/>
              </a:lnSpc>
            </a:pPr>
            <a:r>
              <a:rPr lang="en-US" sz="3153">
                <a:solidFill>
                  <a:srgbClr val="F4F4F4"/>
                </a:solidFill>
                <a:latin typeface="Trocchi"/>
              </a:rPr>
              <a:t>ChatGPT is designed to understand and generate human-like text, making it well-suited for chatbot applications, conversational interfaces, and text generation tasks.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6384" y="6376014"/>
            <a:ext cx="14738816" cy="323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5"/>
              </a:lnSpc>
            </a:pPr>
            <a:r>
              <a:rPr lang="en-US" sz="4253" u="sng">
                <a:solidFill>
                  <a:srgbClr val="F4F4F4"/>
                </a:solidFill>
                <a:latin typeface="Trocchi"/>
              </a:rPr>
              <a:t>Few-shot and Zero-shot Learning</a:t>
            </a:r>
          </a:p>
          <a:p>
            <a:pPr>
              <a:lnSpc>
                <a:spcPts val="2315"/>
              </a:lnSpc>
            </a:pPr>
          </a:p>
          <a:p>
            <a:pPr>
              <a:lnSpc>
                <a:spcPts val="4415"/>
              </a:lnSpc>
            </a:pPr>
            <a:r>
              <a:rPr lang="en-US" sz="3153">
                <a:solidFill>
                  <a:srgbClr val="F4F4F4"/>
                </a:solidFill>
                <a:latin typeface="Trocchi"/>
              </a:rPr>
              <a:t>ChatGPT can perform tasks with minimal examples (few-shot) or even no examples (zero-shot), which makes it more accessible and easier to implement for certain applications compared to models that require large amounts of task-specific training data.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1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76384" y="1528684"/>
            <a:ext cx="811530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WHY CHAT GPT??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6384" y="3509345"/>
            <a:ext cx="14017888" cy="268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5"/>
              </a:lnSpc>
            </a:pPr>
            <a:r>
              <a:rPr lang="en-US" sz="4253" u="sng">
                <a:solidFill>
                  <a:srgbClr val="06140E"/>
                </a:solidFill>
                <a:latin typeface="Trocchi"/>
              </a:rPr>
              <a:t>Versatility</a:t>
            </a:r>
          </a:p>
          <a:p>
            <a:pPr>
              <a:lnSpc>
                <a:spcPts val="2315"/>
              </a:lnSpc>
            </a:pPr>
          </a:p>
          <a:p>
            <a:pPr>
              <a:lnSpc>
                <a:spcPts val="4415"/>
              </a:lnSpc>
            </a:pPr>
            <a:r>
              <a:rPr lang="en-US" sz="3153">
                <a:solidFill>
                  <a:srgbClr val="06140E"/>
                </a:solidFill>
                <a:latin typeface="Trocchi"/>
              </a:rPr>
              <a:t>The versatility of Chat GPT is truly awe-inspiring. It rises to the occasion, whether it be answering straightforward queries or engaging in thought-provoking debates.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6384" y="6571075"/>
            <a:ext cx="13546513" cy="268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5"/>
              </a:lnSpc>
            </a:pPr>
            <a:r>
              <a:rPr lang="en-US" sz="4253" u="sng">
                <a:solidFill>
                  <a:srgbClr val="000000"/>
                </a:solidFill>
                <a:latin typeface="Trocchi"/>
              </a:rPr>
              <a:t>Continuous Learning</a:t>
            </a:r>
          </a:p>
          <a:p>
            <a:pPr>
              <a:lnSpc>
                <a:spcPts val="2315"/>
              </a:lnSpc>
            </a:pPr>
          </a:p>
          <a:p>
            <a:pPr>
              <a:lnSpc>
                <a:spcPts val="4415"/>
              </a:lnSpc>
            </a:pPr>
            <a:r>
              <a:rPr lang="en-US" sz="3153">
                <a:solidFill>
                  <a:srgbClr val="000000"/>
                </a:solidFill>
                <a:latin typeface="Trocchi"/>
              </a:rPr>
              <a:t> The model's ability to undergo fine-tuning allows it to continuously learn from real-world interactions, refining its responses and growing more adept with each encounter.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217050" y="5168557"/>
            <a:ext cx="7070950" cy="4089743"/>
          </a:xfrm>
          <a:custGeom>
            <a:avLst/>
            <a:gdLst/>
            <a:ahLst/>
            <a:cxnLst/>
            <a:rect r="r" b="b" t="t" l="l"/>
            <a:pathLst>
              <a:path h="4089743" w="7070950">
                <a:moveTo>
                  <a:pt x="0" y="0"/>
                </a:moveTo>
                <a:lnTo>
                  <a:pt x="7070950" y="0"/>
                </a:lnTo>
                <a:lnTo>
                  <a:pt x="7070950" y="4089743"/>
                </a:lnTo>
                <a:lnTo>
                  <a:pt x="0" y="4089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2625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76384" y="1028700"/>
            <a:ext cx="14044181" cy="385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 spc="-84">
                <a:solidFill>
                  <a:srgbClr val="FFFFFF"/>
                </a:solidFill>
                <a:latin typeface="Fira Sans Medium"/>
              </a:rPr>
              <a:t>What makes it different </a:t>
            </a:r>
            <a:r>
              <a:rPr lang="en-US" sz="8499" spc="-84">
                <a:solidFill>
                  <a:srgbClr val="06140E"/>
                </a:solidFill>
                <a:latin typeface="Fira Sans Medium"/>
              </a:rPr>
              <a:t>from</a:t>
            </a:r>
            <a:r>
              <a:rPr lang="en-US" sz="8499" spc="-84">
                <a:solidFill>
                  <a:srgbClr val="FFFFFF"/>
                </a:solidFill>
                <a:latin typeface="Fira Sans Medium"/>
              </a:rPr>
              <a:t> Siri or Alexa?</a:t>
            </a:r>
          </a:p>
          <a:p>
            <a:pPr>
              <a:lnSpc>
                <a:spcPts val="101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76384" y="3975250"/>
            <a:ext cx="13210100" cy="551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5"/>
              </a:lnSpc>
            </a:pPr>
            <a:r>
              <a:rPr lang="en-US" sz="3153">
                <a:solidFill>
                  <a:srgbClr val="F4F4F4"/>
                </a:solidFill>
                <a:latin typeface="Trocchi"/>
              </a:rPr>
              <a:t>In ChatGPT, two competing neural networks – </a:t>
            </a:r>
          </a:p>
          <a:p>
            <a:pPr marL="680891" indent="-340446" lvl="1">
              <a:lnSpc>
                <a:spcPts val="4415"/>
              </a:lnSpc>
              <a:buFont typeface="Arial"/>
              <a:buChar char="•"/>
            </a:pPr>
            <a:r>
              <a:rPr lang="en-US" sz="3153">
                <a:solidFill>
                  <a:srgbClr val="F4F4F4"/>
                </a:solidFill>
                <a:latin typeface="Trocchi"/>
              </a:rPr>
              <a:t> A</a:t>
            </a:r>
            <a:r>
              <a:rPr lang="en-US" sz="3153">
                <a:solidFill>
                  <a:srgbClr val="F4F4F4"/>
                </a:solidFill>
                <a:latin typeface="Trocchi"/>
              </a:rPr>
              <a:t> Generator</a:t>
            </a:r>
          </a:p>
          <a:p>
            <a:pPr marL="680891" indent="-340446" lvl="1">
              <a:lnSpc>
                <a:spcPts val="4415"/>
              </a:lnSpc>
              <a:buFont typeface="Arial"/>
              <a:buChar char="•"/>
            </a:pPr>
            <a:r>
              <a:rPr lang="en-US" sz="3153">
                <a:solidFill>
                  <a:srgbClr val="F4F4F4"/>
                </a:solidFill>
                <a:latin typeface="Trocchi"/>
              </a:rPr>
              <a:t> A</a:t>
            </a:r>
            <a:r>
              <a:rPr lang="en-US" sz="3153">
                <a:solidFill>
                  <a:srgbClr val="F4F4F4"/>
                </a:solidFill>
                <a:latin typeface="Trocchi"/>
              </a:rPr>
              <a:t> Discriminator </a:t>
            </a:r>
          </a:p>
          <a:p>
            <a:pPr>
              <a:lnSpc>
                <a:spcPts val="4415"/>
              </a:lnSpc>
            </a:pPr>
            <a:r>
              <a:rPr lang="en-US" sz="3153">
                <a:solidFill>
                  <a:srgbClr val="F4F4F4"/>
                </a:solidFill>
                <a:latin typeface="Trocchi"/>
              </a:rPr>
              <a:t>work in competition to generate realistic-looking outputs. </a:t>
            </a:r>
          </a:p>
          <a:p>
            <a:pPr>
              <a:lnSpc>
                <a:spcPts val="4415"/>
              </a:lnSpc>
            </a:pPr>
          </a:p>
          <a:p>
            <a:pPr>
              <a:lnSpc>
                <a:spcPts val="4415"/>
              </a:lnSpc>
            </a:pPr>
            <a:r>
              <a:rPr lang="en-US" sz="3153">
                <a:solidFill>
                  <a:srgbClr val="F4F4F4"/>
                </a:solidFill>
                <a:latin typeface="Trocchi"/>
              </a:rPr>
              <a:t>As the Generator creates fake outputs, the Discriminator determines whether the outputs are real or fake. Through this back-and-forth process, the GAN (Generative Adversarial Network) can produce outputs that are indistinguishable from real-world data.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585950" y="6244823"/>
            <a:ext cx="6210236" cy="537809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301686" y="4041925"/>
            <a:ext cx="3151914" cy="2729572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1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76384" y="1028700"/>
            <a:ext cx="14044181" cy="385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 spc="-84">
                <a:solidFill>
                  <a:srgbClr val="FFFFFF"/>
                </a:solidFill>
                <a:latin typeface="Fira Sans Medium"/>
              </a:rPr>
              <a:t>What makes it different </a:t>
            </a:r>
            <a:r>
              <a:rPr lang="en-US" sz="8499" spc="-84">
                <a:solidFill>
                  <a:srgbClr val="06140E"/>
                </a:solidFill>
                <a:latin typeface="Fira Sans Medium"/>
              </a:rPr>
              <a:t>from</a:t>
            </a:r>
            <a:r>
              <a:rPr lang="en-US" sz="8499" spc="-84">
                <a:solidFill>
                  <a:srgbClr val="FFFFFF"/>
                </a:solidFill>
                <a:latin typeface="Fira Sans Medium"/>
              </a:rPr>
              <a:t> Siri or Alexa?</a:t>
            </a:r>
          </a:p>
          <a:p>
            <a:pPr>
              <a:lnSpc>
                <a:spcPts val="101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76384" y="3975250"/>
            <a:ext cx="13210100" cy="440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0891" indent="-340446" lvl="1">
              <a:lnSpc>
                <a:spcPts val="4415"/>
              </a:lnSpc>
              <a:buFont typeface="Arial"/>
              <a:buChar char="•"/>
            </a:pPr>
            <a:r>
              <a:rPr lang="en-US" sz="3153">
                <a:solidFill>
                  <a:srgbClr val="F4F4F4"/>
                </a:solidFill>
                <a:latin typeface="Trocchi"/>
              </a:rPr>
              <a:t>ChatGPT's use of GANs enables it to engage in human-like conversations and provide imaginative responses that a human might not be able to type out</a:t>
            </a:r>
            <a:r>
              <a:rPr lang="en-US" sz="3153">
                <a:solidFill>
                  <a:srgbClr val="F4F4F4"/>
                </a:solidFill>
                <a:latin typeface="Trocchi"/>
              </a:rPr>
              <a:t>.</a:t>
            </a:r>
          </a:p>
          <a:p>
            <a:pPr>
              <a:lnSpc>
                <a:spcPts val="4415"/>
              </a:lnSpc>
            </a:pPr>
          </a:p>
          <a:p>
            <a:pPr>
              <a:lnSpc>
                <a:spcPts val="4415"/>
              </a:lnSpc>
            </a:pPr>
            <a:r>
              <a:rPr lang="en-US" sz="3153">
                <a:solidFill>
                  <a:srgbClr val="F4F4F4"/>
                </a:solidFill>
                <a:latin typeface="Trocchi"/>
              </a:rPr>
              <a:t>   2. For example, if asked about becoming invisible, ChatGPT  </a:t>
            </a:r>
          </a:p>
          <a:p>
            <a:pPr>
              <a:lnSpc>
                <a:spcPts val="4415"/>
              </a:lnSpc>
            </a:pPr>
            <a:r>
              <a:rPr lang="en-US" sz="3153">
                <a:solidFill>
                  <a:srgbClr val="F4F4F4"/>
                </a:solidFill>
                <a:latin typeface="Trocchi"/>
              </a:rPr>
              <a:t>       might reply with an imaginative response involving </a:t>
            </a:r>
          </a:p>
          <a:p>
            <a:pPr>
              <a:lnSpc>
                <a:spcPts val="4415"/>
              </a:lnSpc>
            </a:pPr>
            <a:r>
              <a:rPr lang="en-US" sz="3153">
                <a:solidFill>
                  <a:srgbClr val="F4F4F4"/>
                </a:solidFill>
                <a:latin typeface="Trocchi"/>
              </a:rPr>
              <a:t>       technologies like cloaking devices that use metamaterials to </a:t>
            </a:r>
          </a:p>
          <a:p>
            <a:pPr>
              <a:lnSpc>
                <a:spcPts val="4415"/>
              </a:lnSpc>
            </a:pPr>
            <a:r>
              <a:rPr lang="en-US" sz="3153">
                <a:solidFill>
                  <a:srgbClr val="F4F4F4"/>
                </a:solidFill>
                <a:latin typeface="Trocchi"/>
              </a:rPr>
              <a:t>       bend light and achieve invisibility from certain angles.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018907" y="4860668"/>
            <a:ext cx="8269093" cy="4782732"/>
          </a:xfrm>
          <a:custGeom>
            <a:avLst/>
            <a:gdLst/>
            <a:ahLst/>
            <a:cxnLst/>
            <a:rect r="r" b="b" t="t" l="l"/>
            <a:pathLst>
              <a:path h="4782732" w="8269093">
                <a:moveTo>
                  <a:pt x="0" y="0"/>
                </a:moveTo>
                <a:lnTo>
                  <a:pt x="8269093" y="0"/>
                </a:lnTo>
                <a:lnTo>
                  <a:pt x="8269093" y="4782733"/>
                </a:lnTo>
                <a:lnTo>
                  <a:pt x="0" y="4782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5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528684"/>
            <a:ext cx="691058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ADVANTAGES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6384" y="3509345"/>
            <a:ext cx="14738816" cy="268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5"/>
              </a:lnSpc>
            </a:pPr>
            <a:r>
              <a:rPr lang="en-US" sz="4253" u="sng">
                <a:solidFill>
                  <a:srgbClr val="F4F4F4"/>
                </a:solidFill>
                <a:latin typeface="Trocchi"/>
              </a:rPr>
              <a:t>Human-like Conversations</a:t>
            </a:r>
          </a:p>
          <a:p>
            <a:pPr>
              <a:lnSpc>
                <a:spcPts val="2315"/>
              </a:lnSpc>
            </a:pPr>
          </a:p>
          <a:p>
            <a:pPr>
              <a:lnSpc>
                <a:spcPts val="4415"/>
              </a:lnSpc>
            </a:pPr>
            <a:r>
              <a:rPr lang="en-US" sz="3153">
                <a:solidFill>
                  <a:srgbClr val="F4F4F4"/>
                </a:solidFill>
                <a:latin typeface="Trocchi"/>
              </a:rPr>
              <a:t>Chat GPT's architecture excels at generating human-like responses, mimicking natural conversation flow and evoking a sense of familiarity and connection in users.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6384" y="6571075"/>
            <a:ext cx="15044560" cy="268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5"/>
              </a:lnSpc>
            </a:pPr>
            <a:r>
              <a:rPr lang="en-US" sz="4253" u="sng">
                <a:solidFill>
                  <a:srgbClr val="F4F4F4"/>
                </a:solidFill>
                <a:latin typeface="Trocchi"/>
              </a:rPr>
              <a:t>Efficient Virtual Assistants</a:t>
            </a:r>
          </a:p>
          <a:p>
            <a:pPr>
              <a:lnSpc>
                <a:spcPts val="2315"/>
              </a:lnSpc>
            </a:pPr>
          </a:p>
          <a:p>
            <a:pPr>
              <a:lnSpc>
                <a:spcPts val="4415"/>
              </a:lnSpc>
            </a:pPr>
            <a:r>
              <a:rPr lang="en-US" sz="3153">
                <a:solidFill>
                  <a:srgbClr val="F4F4F4"/>
                </a:solidFill>
                <a:latin typeface="Trocchi"/>
              </a:rPr>
              <a:t> GPT can effectively function as virtual assistants, efficiently handling tasks like appointment scheduling and providing prompt responses to user inquiries.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487786" y="213345"/>
            <a:ext cx="6771514" cy="3916553"/>
          </a:xfrm>
          <a:custGeom>
            <a:avLst/>
            <a:gdLst/>
            <a:ahLst/>
            <a:cxnLst/>
            <a:rect r="r" b="b" t="t" l="l"/>
            <a:pathLst>
              <a:path h="3916553" w="6771514">
                <a:moveTo>
                  <a:pt x="0" y="0"/>
                </a:moveTo>
                <a:lnTo>
                  <a:pt x="6771514" y="0"/>
                </a:lnTo>
                <a:lnTo>
                  <a:pt x="6771514" y="3916553"/>
                </a:lnTo>
                <a:lnTo>
                  <a:pt x="0" y="391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0A1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76384" y="3155336"/>
            <a:ext cx="14017888" cy="268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5"/>
              </a:lnSpc>
            </a:pPr>
            <a:r>
              <a:rPr lang="en-US" sz="4253" u="sng">
                <a:solidFill>
                  <a:srgbClr val="06140E"/>
                </a:solidFill>
                <a:latin typeface="Trocchi"/>
              </a:rPr>
              <a:t>Resource Intensive</a:t>
            </a:r>
          </a:p>
          <a:p>
            <a:pPr>
              <a:lnSpc>
                <a:spcPts val="2315"/>
              </a:lnSpc>
            </a:pPr>
          </a:p>
          <a:p>
            <a:pPr>
              <a:lnSpc>
                <a:spcPts val="4415"/>
              </a:lnSpc>
            </a:pPr>
            <a:r>
              <a:rPr lang="en-US" sz="3153">
                <a:solidFill>
                  <a:srgbClr val="06140E"/>
                </a:solidFill>
                <a:latin typeface="Trocchi"/>
              </a:rPr>
              <a:t> Implementing and deploying Chat GPT can be resource-intensive, demanding substantial computational power and potentially limiting access for some organizations.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6384" y="6313900"/>
            <a:ext cx="13546513" cy="268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5"/>
              </a:lnSpc>
            </a:pPr>
            <a:r>
              <a:rPr lang="en-US" sz="4253" u="sng">
                <a:solidFill>
                  <a:srgbClr val="000000"/>
                </a:solidFill>
                <a:latin typeface="Trocchi"/>
              </a:rPr>
              <a:t>Potential for Bias</a:t>
            </a:r>
          </a:p>
          <a:p>
            <a:pPr>
              <a:lnSpc>
                <a:spcPts val="2315"/>
              </a:lnSpc>
            </a:pPr>
          </a:p>
          <a:p>
            <a:pPr>
              <a:lnSpc>
                <a:spcPts val="4415"/>
              </a:lnSpc>
            </a:pPr>
            <a:r>
              <a:rPr lang="en-US" sz="3153">
                <a:solidFill>
                  <a:srgbClr val="000000"/>
                </a:solidFill>
                <a:latin typeface="Trocchi"/>
              </a:rPr>
              <a:t> The risk of generating biased or inappropriate responses arises when GPT is trained on biased data or used inappropriately, making careful curation and moderation crucial in its application.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6384" y="1528684"/>
            <a:ext cx="811530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DISADVANTAGES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154182" y="7113924"/>
            <a:ext cx="6210236" cy="5378093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113536" y="4541812"/>
            <a:ext cx="3151914" cy="2729572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580" r="0" b="580"/>
          <a:stretch>
            <a:fillRect/>
          </a:stretch>
        </p:blipFill>
        <p:spPr>
          <a:xfrm flipH="false" flipV="false" rot="0">
            <a:off x="6697204" y="0"/>
            <a:ext cx="452628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2625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28759" y="1528684"/>
            <a:ext cx="811530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DISADVANTAGES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6384" y="3509345"/>
            <a:ext cx="14738816" cy="268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5"/>
              </a:lnSpc>
            </a:pPr>
            <a:r>
              <a:rPr lang="en-US" sz="4253" u="sng">
                <a:solidFill>
                  <a:srgbClr val="F4F4F4"/>
                </a:solidFill>
                <a:latin typeface="Trocchi"/>
              </a:rPr>
              <a:t>Ethical Considerations</a:t>
            </a:r>
          </a:p>
          <a:p>
            <a:pPr>
              <a:lnSpc>
                <a:spcPts val="2315"/>
              </a:lnSpc>
            </a:pPr>
          </a:p>
          <a:p>
            <a:pPr>
              <a:lnSpc>
                <a:spcPts val="4415"/>
              </a:lnSpc>
            </a:pPr>
            <a:r>
              <a:rPr lang="en-US" sz="3153">
                <a:solidFill>
                  <a:srgbClr val="F4F4F4"/>
                </a:solidFill>
                <a:latin typeface="Trocchi"/>
              </a:rPr>
              <a:t>As with any powerful AI tool, Chat GPT raises ethical concerns surrounding misinformation, deepfakes, and potential biases encoded within its vast training data.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6384" y="6571075"/>
            <a:ext cx="14738816" cy="268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5"/>
              </a:lnSpc>
            </a:pPr>
            <a:r>
              <a:rPr lang="en-US" sz="4253" u="sng">
                <a:solidFill>
                  <a:srgbClr val="F4F4F4"/>
                </a:solidFill>
                <a:latin typeface="Trocchi"/>
              </a:rPr>
              <a:t>Contextual Limitations</a:t>
            </a:r>
          </a:p>
          <a:p>
            <a:pPr>
              <a:lnSpc>
                <a:spcPts val="2315"/>
              </a:lnSpc>
            </a:pPr>
          </a:p>
          <a:p>
            <a:pPr>
              <a:lnSpc>
                <a:spcPts val="4415"/>
              </a:lnSpc>
            </a:pPr>
            <a:r>
              <a:rPr lang="en-US" sz="3153">
                <a:solidFill>
                  <a:srgbClr val="F4F4F4"/>
                </a:solidFill>
                <a:latin typeface="Trocchi"/>
              </a:rPr>
              <a:t> While Chat GPT shines in most scenarios, it may face challenges with understanding complex, ambiguous, or contextually nuanced queries, leading to occasional inaccuracies.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00A1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528684"/>
            <a:ext cx="691058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6140E"/>
                </a:solidFill>
                <a:latin typeface="Fira Sans Medium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2332" y="2151475"/>
            <a:ext cx="14738816" cy="710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5"/>
              </a:lnSpc>
            </a:pPr>
          </a:p>
          <a:p>
            <a:pPr>
              <a:lnSpc>
                <a:spcPts val="2315"/>
              </a:lnSpc>
            </a:pPr>
          </a:p>
          <a:p>
            <a:pPr marL="680891" indent="-340446" lvl="1">
              <a:lnSpc>
                <a:spcPts val="4415"/>
              </a:lnSpc>
              <a:buFont typeface="Arial"/>
              <a:buChar char="•"/>
            </a:pPr>
            <a:r>
              <a:rPr lang="en-US" sz="3153">
                <a:solidFill>
                  <a:srgbClr val="06140E"/>
                </a:solidFill>
                <a:latin typeface="Trocchi"/>
              </a:rPr>
              <a:t>Chat GPT represents a remarkable step forward in natural </a:t>
            </a:r>
          </a:p>
          <a:p>
            <a:pPr>
              <a:lnSpc>
                <a:spcPts val="4415"/>
              </a:lnSpc>
            </a:pPr>
            <a:r>
              <a:rPr lang="en-US" sz="3153">
                <a:solidFill>
                  <a:srgbClr val="06140E"/>
                </a:solidFill>
                <a:latin typeface="Trocchi"/>
              </a:rPr>
              <a:t>       </a:t>
            </a:r>
            <a:r>
              <a:rPr lang="en-US" sz="3153">
                <a:solidFill>
                  <a:srgbClr val="06140E"/>
                </a:solidFill>
                <a:latin typeface="Trocchi"/>
              </a:rPr>
              <a:t>language processing and AI-driven conversational interfaces.</a:t>
            </a:r>
          </a:p>
          <a:p>
            <a:pPr>
              <a:lnSpc>
                <a:spcPts val="4415"/>
              </a:lnSpc>
            </a:pPr>
          </a:p>
          <a:p>
            <a:pPr marL="680891" indent="-340446" lvl="1">
              <a:lnSpc>
                <a:spcPts val="4415"/>
              </a:lnSpc>
              <a:buFont typeface="Arial"/>
              <a:buChar char="•"/>
            </a:pPr>
            <a:r>
              <a:rPr lang="en-US" sz="3153">
                <a:solidFill>
                  <a:srgbClr val="06140E"/>
                </a:solidFill>
                <a:latin typeface="Trocchi"/>
              </a:rPr>
              <a:t>It showcases the power of the GPT-3.5 architecture, demonstrating AI's potential to revolutionize human-computer interactions.</a:t>
            </a:r>
          </a:p>
          <a:p>
            <a:pPr>
              <a:lnSpc>
                <a:spcPts val="4415"/>
              </a:lnSpc>
            </a:pPr>
          </a:p>
          <a:p>
            <a:pPr marL="680891" indent="-340446" lvl="1">
              <a:lnSpc>
                <a:spcPts val="4415"/>
              </a:lnSpc>
              <a:buFont typeface="Arial"/>
              <a:buChar char="•"/>
            </a:pPr>
            <a:r>
              <a:rPr lang="en-US" sz="3153">
                <a:solidFill>
                  <a:srgbClr val="06140E"/>
                </a:solidFill>
                <a:latin typeface="Trocchi"/>
              </a:rPr>
              <a:t>The technology has the capacity to transform how we interact with technology, making it more intuitive and user-friendly.</a:t>
            </a:r>
          </a:p>
          <a:p>
            <a:pPr>
              <a:lnSpc>
                <a:spcPts val="4415"/>
              </a:lnSpc>
            </a:pPr>
          </a:p>
          <a:p>
            <a:pPr marL="680891" indent="-340446" lvl="1">
              <a:lnSpc>
                <a:spcPts val="4415"/>
              </a:lnSpc>
              <a:buFont typeface="Arial"/>
              <a:buChar char="•"/>
            </a:pPr>
            <a:r>
              <a:rPr lang="en-US" sz="3153">
                <a:solidFill>
                  <a:srgbClr val="06140E"/>
                </a:solidFill>
                <a:latin typeface="Trocchi"/>
              </a:rPr>
              <a:t>Ethical concerns must be addressed as we move forward to ensure responsible AI development.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2625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528684"/>
            <a:ext cx="691058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2332" y="2151475"/>
            <a:ext cx="14738816" cy="710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5"/>
              </a:lnSpc>
            </a:pPr>
          </a:p>
          <a:p>
            <a:pPr>
              <a:lnSpc>
                <a:spcPts val="2315"/>
              </a:lnSpc>
            </a:pPr>
          </a:p>
          <a:p>
            <a:pPr marL="680891" indent="-340446" lvl="1">
              <a:lnSpc>
                <a:spcPts val="4415"/>
              </a:lnSpc>
              <a:buFont typeface="Arial"/>
              <a:buChar char="•"/>
            </a:pPr>
            <a:r>
              <a:rPr lang="en-US" sz="3153">
                <a:solidFill>
                  <a:srgbClr val="F4F4F4"/>
                </a:solidFill>
                <a:latin typeface="Trocchi"/>
              </a:rPr>
              <a:t>Continuous refinement of Chat GPT is essential to enhance</a:t>
            </a:r>
          </a:p>
          <a:p>
            <a:pPr>
              <a:lnSpc>
                <a:spcPts val="4415"/>
              </a:lnSpc>
            </a:pPr>
            <a:r>
              <a:rPr lang="en-US" sz="3153">
                <a:solidFill>
                  <a:srgbClr val="F4F4F4"/>
                </a:solidFill>
                <a:latin typeface="Trocchi"/>
              </a:rPr>
              <a:t>       accuracy, reliability, and context-awareness in responses.</a:t>
            </a:r>
          </a:p>
          <a:p>
            <a:pPr>
              <a:lnSpc>
                <a:spcPts val="4415"/>
              </a:lnSpc>
            </a:pPr>
          </a:p>
          <a:p>
            <a:pPr marL="680891" indent="-340446" lvl="1">
              <a:lnSpc>
                <a:spcPts val="4415"/>
              </a:lnSpc>
              <a:buFont typeface="Arial"/>
              <a:buChar char="•"/>
            </a:pPr>
            <a:r>
              <a:rPr lang="en-US" sz="3153">
                <a:solidFill>
                  <a:srgbClr val="F4F4F4"/>
                </a:solidFill>
                <a:latin typeface="Trocchi"/>
              </a:rPr>
              <a:t>The goal is to create a user-centric AI experience that aligns with ethical guidelines and avoids perpetuating biases or spreading misinformation</a:t>
            </a:r>
          </a:p>
          <a:p>
            <a:pPr>
              <a:lnSpc>
                <a:spcPts val="4415"/>
              </a:lnSpc>
            </a:pPr>
          </a:p>
          <a:p>
            <a:pPr marL="680891" indent="-340446" lvl="1">
              <a:lnSpc>
                <a:spcPts val="4415"/>
              </a:lnSpc>
              <a:buFont typeface="Arial"/>
              <a:buChar char="•"/>
            </a:pPr>
            <a:r>
              <a:rPr lang="en-US" sz="3153">
                <a:solidFill>
                  <a:srgbClr val="F4F4F4"/>
                </a:solidFill>
                <a:latin typeface="Trocchi"/>
              </a:rPr>
              <a:t>The future vision is to make AI an indispensable tool in our daily lives, helping us solve complex problems and augment human capabilities across various domains.</a:t>
            </a:r>
          </a:p>
          <a:p>
            <a:pPr>
              <a:lnSpc>
                <a:spcPts val="4415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61183" y="6563891"/>
            <a:ext cx="5699200" cy="4935534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867285" y="173083"/>
            <a:ext cx="10491559" cy="9085217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A4E47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4151770" y="4201140"/>
            <a:ext cx="7027514" cy="6085860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406046" y="0"/>
            <a:ext cx="5699200" cy="4935534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23188" y="-1105566"/>
            <a:ext cx="9642114" cy="8349636"/>
            <a:chOff x="0" y="0"/>
            <a:chExt cx="4282440" cy="3708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0E765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4555018" y="283481"/>
            <a:ext cx="4213983" cy="10003519"/>
          </a:xfrm>
          <a:custGeom>
            <a:avLst/>
            <a:gdLst/>
            <a:ahLst/>
            <a:cxnLst/>
            <a:rect r="r" b="b" t="t" l="l"/>
            <a:pathLst>
              <a:path h="10003519" w="4213983">
                <a:moveTo>
                  <a:pt x="0" y="0"/>
                </a:moveTo>
                <a:lnTo>
                  <a:pt x="4213983" y="0"/>
                </a:lnTo>
                <a:lnTo>
                  <a:pt x="4213983" y="10003519"/>
                </a:lnTo>
                <a:lnTo>
                  <a:pt x="0" y="10003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968133" y="2611623"/>
            <a:ext cx="10510110" cy="5797686"/>
            <a:chOff x="0" y="0"/>
            <a:chExt cx="14013480" cy="773024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763247"/>
              <a:ext cx="14013480" cy="384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025"/>
                </a:lnSpc>
              </a:pPr>
              <a:r>
                <a:rPr lang="en-US" sz="10500" spc="210">
                  <a:solidFill>
                    <a:srgbClr val="000000"/>
                  </a:solidFill>
                  <a:latin typeface="Norwester"/>
                </a:rPr>
                <a:t>THANK  </a:t>
              </a:r>
              <a:r>
                <a:rPr lang="en-US" sz="10500" spc="210">
                  <a:solidFill>
                    <a:srgbClr val="FFFFFF"/>
                  </a:solidFill>
                  <a:latin typeface="Norwester"/>
                </a:rPr>
                <a:t>YOU</a:t>
              </a:r>
            </a:p>
            <a:p>
              <a:pPr algn="l">
                <a:lnSpc>
                  <a:spcPts val="11025"/>
                </a:lnSpc>
              </a:pPr>
              <a:r>
                <a:rPr lang="en-US" sz="10500" spc="210">
                  <a:solidFill>
                    <a:srgbClr val="000000"/>
                  </a:solidFill>
                  <a:latin typeface="Norwester"/>
                </a:rPr>
                <a:t>ANY QUEST</a:t>
              </a:r>
              <a:r>
                <a:rPr lang="en-US" sz="10500" spc="210">
                  <a:solidFill>
                    <a:srgbClr val="FFFFFF"/>
                  </a:solidFill>
                  <a:latin typeface="Norwester"/>
                </a:rPr>
                <a:t>IONS?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430622"/>
              <a:ext cx="14013480" cy="448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35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377823"/>
              <a:ext cx="14013480" cy="352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50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14013480" cy="277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84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0" y="0"/>
            <a:ext cx="5233511" cy="10287000"/>
          </a:xfrm>
          <a:custGeom>
            <a:avLst/>
            <a:gdLst/>
            <a:ahLst/>
            <a:cxnLst/>
            <a:rect r="r" b="b" t="t" l="l"/>
            <a:pathLst>
              <a:path h="10287000" w="5233511">
                <a:moveTo>
                  <a:pt x="0" y="0"/>
                </a:moveTo>
                <a:lnTo>
                  <a:pt x="5233511" y="0"/>
                </a:lnTo>
                <a:lnTo>
                  <a:pt x="5233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5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0116" y="5943308"/>
            <a:ext cx="11725253" cy="3224505"/>
            <a:chOff x="0" y="0"/>
            <a:chExt cx="15633671" cy="429933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5633671" cy="309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357"/>
                </a:lnSpc>
              </a:pPr>
              <a:r>
                <a:rPr lang="en-US" sz="15298">
                  <a:solidFill>
                    <a:srgbClr val="F4F4F4"/>
                  </a:solidFill>
                  <a:latin typeface="Fira Sans Bold"/>
                </a:rPr>
                <a:t>CHAT GPT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418806"/>
              <a:ext cx="15633671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F4F4F4"/>
                  </a:solidFill>
                  <a:latin typeface="Fira Sans Light Bold"/>
                </a:rPr>
                <a:t> Data Warehouse and Data Mining (CSE-1011)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342833" y="1147413"/>
            <a:ext cx="3215386" cy="2474626"/>
          </a:xfrm>
          <a:custGeom>
            <a:avLst/>
            <a:gdLst/>
            <a:ahLst/>
            <a:cxnLst/>
            <a:rect r="r" b="b" t="t" l="l"/>
            <a:pathLst>
              <a:path h="2474626" w="3215386">
                <a:moveTo>
                  <a:pt x="0" y="0"/>
                </a:moveTo>
                <a:lnTo>
                  <a:pt x="3215386" y="0"/>
                </a:lnTo>
                <a:lnTo>
                  <a:pt x="3215386" y="2474626"/>
                </a:lnTo>
                <a:lnTo>
                  <a:pt x="0" y="2474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843969" y="895982"/>
            <a:ext cx="10200927" cy="2726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19"/>
              </a:lnSpc>
              <a:spcBef>
                <a:spcPct val="0"/>
              </a:spcBef>
            </a:pPr>
            <a:r>
              <a:rPr lang="en-US" sz="7799">
                <a:solidFill>
                  <a:srgbClr val="FFFFFF"/>
                </a:solidFill>
                <a:latin typeface="Fira Sans Medium Bold"/>
              </a:rPr>
              <a:t>World University of Bangladesh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00591" y="3297045"/>
            <a:ext cx="12171591" cy="2374875"/>
            <a:chOff x="0" y="0"/>
            <a:chExt cx="16228788" cy="316650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16228788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005931"/>
              <a:ext cx="16228788" cy="1160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79"/>
                </a:lnSpc>
              </a:pPr>
              <a:r>
                <a:rPr lang="en-US" sz="5199">
                  <a:solidFill>
                    <a:srgbClr val="F4F4F4"/>
                  </a:solidFill>
                  <a:latin typeface="Fira Sans Light Bold"/>
                </a:rPr>
                <a:t>Presentation 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2400" y="0"/>
            <a:ext cx="19051905" cy="10287000"/>
          </a:xfrm>
          <a:custGeom>
            <a:avLst/>
            <a:gdLst/>
            <a:ahLst/>
            <a:cxnLst/>
            <a:rect r="r" b="b" t="t" l="l"/>
            <a:pathLst>
              <a:path h="10287000" w="19051905">
                <a:moveTo>
                  <a:pt x="0" y="0"/>
                </a:moveTo>
                <a:lnTo>
                  <a:pt x="19051904" y="0"/>
                </a:lnTo>
                <a:lnTo>
                  <a:pt x="190519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5" r="0" b="-134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284022" y="6494262"/>
            <a:ext cx="6383425" cy="5528076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38033" y="7944342"/>
            <a:ext cx="3034530" cy="2627917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053492" y="8956750"/>
            <a:ext cx="2141618" cy="1854652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5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06627" y="1125221"/>
            <a:ext cx="9531124" cy="7567597"/>
            <a:chOff x="0" y="0"/>
            <a:chExt cx="4303291" cy="34167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292" cy="3416761"/>
            </a:xfrm>
            <a:custGeom>
              <a:avLst/>
              <a:gdLst/>
              <a:ahLst/>
              <a:cxnLst/>
              <a:rect r="r" b="b" t="t" l="l"/>
              <a:pathLst>
                <a:path h="3416761" w="4303292">
                  <a:moveTo>
                    <a:pt x="4303292" y="1708381"/>
                  </a:moveTo>
                  <a:lnTo>
                    <a:pt x="3398417" y="3416761"/>
                  </a:lnTo>
                  <a:lnTo>
                    <a:pt x="904875" y="3416761"/>
                  </a:lnTo>
                  <a:lnTo>
                    <a:pt x="0" y="1708381"/>
                  </a:lnTo>
                  <a:lnTo>
                    <a:pt x="904875" y="0"/>
                  </a:lnTo>
                  <a:lnTo>
                    <a:pt x="3398289" y="0"/>
                  </a:lnTo>
                  <a:lnTo>
                    <a:pt x="4303292" y="1708381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3878076" y="3907725"/>
            <a:ext cx="11726519" cy="6782461"/>
          </a:xfrm>
          <a:custGeom>
            <a:avLst/>
            <a:gdLst/>
            <a:ahLst/>
            <a:cxnLst/>
            <a:rect r="r" b="b" t="t" l="l"/>
            <a:pathLst>
              <a:path h="6782461" w="11726519">
                <a:moveTo>
                  <a:pt x="0" y="0"/>
                </a:moveTo>
                <a:lnTo>
                  <a:pt x="11726518" y="0"/>
                </a:lnTo>
                <a:lnTo>
                  <a:pt x="11726518" y="6782461"/>
                </a:lnTo>
                <a:lnTo>
                  <a:pt x="0" y="6782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78512" y="2802262"/>
            <a:ext cx="4460469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00"/>
              </a:lnSpc>
              <a:spcBef>
                <a:spcPct val="0"/>
              </a:spcBef>
            </a:pPr>
            <a:r>
              <a:rPr lang="en-US" sz="9500" spc="-95">
                <a:solidFill>
                  <a:srgbClr val="F4F4F4"/>
                </a:solidFill>
                <a:latin typeface="Fira Sans Medium Bold"/>
              </a:rPr>
              <a:t>Agenda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28435" y="1365137"/>
            <a:ext cx="7904356" cy="691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7090" indent="-433545" lvl="1">
              <a:lnSpc>
                <a:spcPts val="5622"/>
              </a:lnSpc>
              <a:buFont typeface="Arial"/>
              <a:buChar char="•"/>
            </a:pPr>
            <a:r>
              <a:rPr lang="en-US" sz="4016">
                <a:solidFill>
                  <a:srgbClr val="F4F4F4"/>
                </a:solidFill>
                <a:latin typeface="Fira Sans Light Italics"/>
              </a:rPr>
              <a:t>Introduction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28435" y="2799372"/>
            <a:ext cx="6134019" cy="691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7090" indent="-433545" lvl="1">
              <a:lnSpc>
                <a:spcPts val="5622"/>
              </a:lnSpc>
              <a:buFont typeface="Arial"/>
              <a:buChar char="•"/>
            </a:pPr>
            <a:r>
              <a:rPr lang="en-US" sz="4016">
                <a:solidFill>
                  <a:srgbClr val="F4F4F4"/>
                </a:solidFill>
                <a:latin typeface="Fira Sans Light Italics"/>
              </a:rPr>
              <a:t>How Chat GPT Works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28435" y="4135762"/>
            <a:ext cx="6134019" cy="691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7090" indent="-433545" lvl="1">
              <a:lnSpc>
                <a:spcPts val="5622"/>
              </a:lnSpc>
              <a:buFont typeface="Arial"/>
              <a:buChar char="•"/>
            </a:pPr>
            <a:r>
              <a:rPr lang="en-US" sz="4016">
                <a:solidFill>
                  <a:srgbClr val="F4F4F4"/>
                </a:solidFill>
                <a:latin typeface="Fira Sans Light Italics"/>
              </a:rPr>
              <a:t> Why Chat GPT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28435" y="5522500"/>
            <a:ext cx="6134019" cy="691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7090" indent="-433545" lvl="1">
              <a:lnSpc>
                <a:spcPts val="5622"/>
              </a:lnSpc>
              <a:buFont typeface="Arial"/>
              <a:buChar char="•"/>
            </a:pPr>
            <a:r>
              <a:rPr lang="en-US" sz="4016">
                <a:solidFill>
                  <a:srgbClr val="F4F4F4"/>
                </a:solidFill>
                <a:latin typeface="Fira Sans Light Italics"/>
              </a:rPr>
              <a:t>Advantages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28435" y="6910387"/>
            <a:ext cx="6134019" cy="691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7090" indent="-433545" lvl="1">
              <a:lnSpc>
                <a:spcPts val="5622"/>
              </a:lnSpc>
              <a:buFont typeface="Arial"/>
              <a:buChar char="•"/>
            </a:pPr>
            <a:r>
              <a:rPr lang="en-US" sz="4016">
                <a:solidFill>
                  <a:srgbClr val="F4F4F4"/>
                </a:solidFill>
                <a:latin typeface="Fira Sans Light Italics"/>
              </a:rPr>
              <a:t>Disadvantages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28435" y="8144725"/>
            <a:ext cx="6134019" cy="691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7090" indent="-433545" lvl="1">
              <a:lnSpc>
                <a:spcPts val="5622"/>
              </a:lnSpc>
              <a:buFont typeface="Arial"/>
              <a:buChar char="•"/>
            </a:pPr>
            <a:r>
              <a:rPr lang="en-US" sz="4016">
                <a:solidFill>
                  <a:srgbClr val="F4F4F4"/>
                </a:solidFill>
                <a:latin typeface="Fira Sans Light Italics"/>
              </a:rPr>
              <a:t>Conclusion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5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665" y="7309292"/>
            <a:ext cx="2651754" cy="2323117"/>
            <a:chOff x="0" y="0"/>
            <a:chExt cx="3163047" cy="27710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63047" cy="2771045"/>
            </a:xfrm>
            <a:custGeom>
              <a:avLst/>
              <a:gdLst/>
              <a:ahLst/>
              <a:cxnLst/>
              <a:rect r="r" b="b" t="t" l="l"/>
              <a:pathLst>
                <a:path h="2771045" w="3163047">
                  <a:moveTo>
                    <a:pt x="3163047" y="1385522"/>
                  </a:moveTo>
                  <a:lnTo>
                    <a:pt x="2258172" y="2771045"/>
                  </a:lnTo>
                  <a:lnTo>
                    <a:pt x="904875" y="2771045"/>
                  </a:lnTo>
                  <a:lnTo>
                    <a:pt x="0" y="1385522"/>
                  </a:lnTo>
                  <a:lnTo>
                    <a:pt x="904875" y="0"/>
                  </a:lnTo>
                  <a:lnTo>
                    <a:pt x="2258045" y="0"/>
                  </a:lnTo>
                  <a:lnTo>
                    <a:pt x="3163047" y="1385522"/>
                  </a:lnTo>
                  <a:close/>
                </a:path>
              </a:pathLst>
            </a:custGeom>
            <a:solidFill>
              <a:srgbClr val="26252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66798" y="2137952"/>
            <a:ext cx="14724671" cy="7128417"/>
            <a:chOff x="0" y="0"/>
            <a:chExt cx="19632895" cy="950455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078231"/>
              <a:ext cx="19632895" cy="7426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75046" indent="-387523" lvl="1">
                <a:lnSpc>
                  <a:spcPts val="4307"/>
                </a:lnSpc>
                <a:buFont typeface="Arial"/>
                <a:buChar char="•"/>
              </a:pPr>
              <a:r>
                <a:rPr lang="en-US" sz="3589">
                  <a:solidFill>
                    <a:srgbClr val="F4F4F4"/>
                  </a:solidFill>
                  <a:latin typeface="Fira Sans Medium"/>
                </a:rPr>
                <a:t>Chat GPT is an advanced language model based on the GPT-3.5</a:t>
              </a:r>
            </a:p>
            <a:p>
              <a:pPr>
                <a:lnSpc>
                  <a:spcPts val="4307"/>
                </a:lnSpc>
                <a:spcBef>
                  <a:spcPct val="0"/>
                </a:spcBef>
              </a:pPr>
              <a:r>
                <a:rPr lang="en-US" sz="3589">
                  <a:solidFill>
                    <a:srgbClr val="F4F4F4"/>
                  </a:solidFill>
                  <a:latin typeface="Fira Sans Medium"/>
                </a:rPr>
                <a:t>       </a:t>
              </a:r>
              <a:r>
                <a:rPr lang="en-US" sz="3589">
                  <a:solidFill>
                    <a:srgbClr val="F4F4F4"/>
                  </a:solidFill>
                  <a:latin typeface="Fira Sans Medium"/>
                </a:rPr>
                <a:t>architecture.</a:t>
              </a:r>
            </a:p>
            <a:p>
              <a:pPr>
                <a:lnSpc>
                  <a:spcPts val="4307"/>
                </a:lnSpc>
                <a:spcBef>
                  <a:spcPct val="0"/>
                </a:spcBef>
              </a:pPr>
            </a:p>
            <a:p>
              <a:pPr marL="775046" indent="-387523" lvl="1">
                <a:lnSpc>
                  <a:spcPts val="430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589">
                  <a:solidFill>
                    <a:srgbClr val="F4F4F4"/>
                  </a:solidFill>
                  <a:latin typeface="Fira Sans Medium"/>
                </a:rPr>
                <a:t>It is an AI-driven conversational interface developed by </a:t>
              </a:r>
            </a:p>
            <a:p>
              <a:pPr>
                <a:lnSpc>
                  <a:spcPts val="5387"/>
                </a:lnSpc>
                <a:spcBef>
                  <a:spcPct val="0"/>
                </a:spcBef>
              </a:pPr>
              <a:r>
                <a:rPr lang="en-US" sz="4489">
                  <a:solidFill>
                    <a:srgbClr val="F4F4F4"/>
                  </a:solidFill>
                  <a:latin typeface="Fira Sans Medium"/>
                </a:rPr>
                <a:t>     </a:t>
              </a:r>
              <a:r>
                <a:rPr lang="en-US" sz="4489">
                  <a:solidFill>
                    <a:srgbClr val="F4F4F4"/>
                  </a:solidFill>
                  <a:latin typeface="Fira Sans Medium"/>
                </a:rPr>
                <a:t>OPEN-AI. </a:t>
              </a:r>
            </a:p>
            <a:p>
              <a:pPr>
                <a:lnSpc>
                  <a:spcPts val="4307"/>
                </a:lnSpc>
                <a:spcBef>
                  <a:spcPct val="0"/>
                </a:spcBef>
              </a:pPr>
            </a:p>
            <a:p>
              <a:pPr marL="775046" indent="-387523" lvl="1">
                <a:lnSpc>
                  <a:spcPts val="430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589">
                  <a:solidFill>
                    <a:srgbClr val="F4F4F4"/>
                  </a:solidFill>
                  <a:latin typeface="Fira Sans Medium"/>
                </a:rPr>
                <a:t>The future vision is to integrate Chat GPT as an indispensable tool in various domains, augmenting human capabilities and problem-solving.</a:t>
              </a:r>
            </a:p>
            <a:p>
              <a:pPr>
                <a:lnSpc>
                  <a:spcPts val="4307"/>
                </a:lnSpc>
                <a:spcBef>
                  <a:spcPct val="0"/>
                </a:spcBef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19632895" cy="162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572"/>
                </a:lnSpc>
              </a:pPr>
              <a:r>
                <a:rPr lang="en-US" sz="7977">
                  <a:solidFill>
                    <a:srgbClr val="A4E473"/>
                  </a:solidFill>
                  <a:latin typeface="Fira Sans Medium Medium"/>
                </a:rPr>
                <a:t>What is CHAT GPT?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997542" y="8842032"/>
            <a:ext cx="2141618" cy="1854652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499800" y="-1735338"/>
            <a:ext cx="6383425" cy="5528076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428991" y="-433087"/>
            <a:ext cx="2141618" cy="1854652"/>
            <a:chOff x="0" y="0"/>
            <a:chExt cx="3619627" cy="3134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881472" y="0"/>
            <a:ext cx="6284884" cy="3635093"/>
          </a:xfrm>
          <a:custGeom>
            <a:avLst/>
            <a:gdLst/>
            <a:ahLst/>
            <a:cxnLst/>
            <a:rect r="r" b="b" t="t" l="l"/>
            <a:pathLst>
              <a:path h="3635093" w="6284884">
                <a:moveTo>
                  <a:pt x="0" y="0"/>
                </a:moveTo>
                <a:lnTo>
                  <a:pt x="6284884" y="0"/>
                </a:lnTo>
                <a:lnTo>
                  <a:pt x="6284884" y="3635093"/>
                </a:lnTo>
                <a:lnTo>
                  <a:pt x="0" y="3635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1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35354"/>
            <a:ext cx="7093241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How Chat GPT Works?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6252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013119" y="1887510"/>
            <a:ext cx="9246181" cy="3342287"/>
            <a:chOff x="0" y="0"/>
            <a:chExt cx="12328241" cy="445638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12328241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20419" indent="-410209" lvl="1">
                <a:lnSpc>
                  <a:spcPts val="4559"/>
                </a:lnSpc>
                <a:buFont typeface="Arial"/>
                <a:buChar char="•"/>
              </a:pPr>
              <a:r>
                <a:rPr lang="en-US" sz="3799">
                  <a:solidFill>
                    <a:srgbClr val="F4F4F4"/>
                  </a:solidFill>
                  <a:latin typeface="Fira Sans Medium"/>
                </a:rPr>
                <a:t> </a:t>
              </a:r>
              <a:r>
                <a:rPr lang="en-US" sz="3799" u="sng">
                  <a:solidFill>
                    <a:srgbClr val="F4F4F4"/>
                  </a:solidFill>
                  <a:latin typeface="Fira Sans Medium"/>
                </a:rPr>
                <a:t>Transformer Architecture</a:t>
              </a:r>
            </a:p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        </a:t>
              </a: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ChatGPT is built upon the transformer       </a:t>
              </a:r>
            </a:p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        </a:t>
              </a: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architecture, which was introduced in </a:t>
              </a:r>
            </a:p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        </a:t>
              </a: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the seminal paper "Attention is All You </a:t>
              </a:r>
            </a:p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        </a:t>
              </a: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Need" by Vaswani et al. in 2017.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006592"/>
              <a:ext cx="1232824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746736" y="8821713"/>
            <a:ext cx="827240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AutoShape 15" id="15"/>
          <p:cNvSpPr/>
          <p:nvPr/>
        </p:nvSpPr>
        <p:spPr>
          <a:xfrm>
            <a:off x="8746736" y="9194775"/>
            <a:ext cx="827240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8746736" y="5167885"/>
            <a:ext cx="827240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8013119" y="5563172"/>
            <a:ext cx="9445930" cy="3885212"/>
            <a:chOff x="0" y="0"/>
            <a:chExt cx="12594574" cy="518028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0"/>
              <a:ext cx="12594574" cy="438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9"/>
                </a:lnSpc>
              </a:pPr>
              <a:r>
                <a:rPr lang="en-US" sz="3799">
                  <a:solidFill>
                    <a:srgbClr val="F4F4F4"/>
                  </a:solidFill>
                  <a:latin typeface="Fira Sans Medium"/>
                </a:rPr>
                <a:t>   2.  </a:t>
              </a:r>
              <a:r>
                <a:rPr lang="en-US" sz="3799" u="sng">
                  <a:solidFill>
                    <a:srgbClr val="F4F4F4"/>
                  </a:solidFill>
                  <a:latin typeface="Fira Sans Medium"/>
                </a:rPr>
                <a:t>Attention Mechanism</a:t>
              </a:r>
            </a:p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        The heart of the transformer  </a:t>
              </a:r>
            </a:p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        </a:t>
              </a: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architecture lies in its attention </a:t>
              </a:r>
            </a:p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        </a:t>
              </a: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mechanism, enabling the model to </a:t>
              </a:r>
            </a:p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        </a:t>
              </a: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weigh the importance of different words </a:t>
              </a:r>
            </a:p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        </a:t>
              </a: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in a sentence concerning each other.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4730492"/>
              <a:ext cx="12594574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-1793637" y="4207104"/>
            <a:ext cx="8828293" cy="5106167"/>
          </a:xfrm>
          <a:custGeom>
            <a:avLst/>
            <a:gdLst/>
            <a:ahLst/>
            <a:cxnLst/>
            <a:rect r="r" b="b" t="t" l="l"/>
            <a:pathLst>
              <a:path h="5106167" w="8828293">
                <a:moveTo>
                  <a:pt x="0" y="0"/>
                </a:moveTo>
                <a:lnTo>
                  <a:pt x="8828293" y="0"/>
                </a:lnTo>
                <a:lnTo>
                  <a:pt x="8828293" y="5106166"/>
                </a:lnTo>
                <a:lnTo>
                  <a:pt x="0" y="5106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5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6252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122726" y="782584"/>
            <a:ext cx="12693489" cy="8475716"/>
          </a:xfrm>
          <a:custGeom>
            <a:avLst/>
            <a:gdLst/>
            <a:ahLst/>
            <a:cxnLst/>
            <a:rect r="r" b="b" t="t" l="l"/>
            <a:pathLst>
              <a:path h="8475716" w="12693489">
                <a:moveTo>
                  <a:pt x="0" y="0"/>
                </a:moveTo>
                <a:lnTo>
                  <a:pt x="12693490" y="0"/>
                </a:lnTo>
                <a:lnTo>
                  <a:pt x="12693490" y="8475716"/>
                </a:lnTo>
                <a:lnTo>
                  <a:pt x="0" y="8475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8746736" y="9194775"/>
            <a:ext cx="827240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746736" y="5167885"/>
            <a:ext cx="827240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-10800000">
            <a:off x="8079611" y="-155506"/>
            <a:ext cx="1798578" cy="15575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7019138" y="-883699"/>
            <a:ext cx="3480308" cy="3013963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-724092" y="5592738"/>
            <a:ext cx="92461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4F4F4"/>
                </a:solidFill>
                <a:latin typeface="Fira Sans Light"/>
              </a:rPr>
              <a:t>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46736" y="8821713"/>
            <a:ext cx="827240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-10800000">
            <a:off x="15795270" y="6710621"/>
            <a:ext cx="4985461" cy="4317433"/>
            <a:chOff x="0" y="0"/>
            <a:chExt cx="3619627" cy="3134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3382572" y="8273752"/>
            <a:ext cx="3480308" cy="3013963"/>
            <a:chOff x="0" y="0"/>
            <a:chExt cx="3619627" cy="31346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10800000">
            <a:off x="5974782" y="8869338"/>
            <a:ext cx="2104829" cy="1822792"/>
            <a:chOff x="0" y="0"/>
            <a:chExt cx="3619627" cy="31346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64187" y="1402071"/>
            <a:ext cx="8414713" cy="274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91"/>
              </a:lnSpc>
              <a:spcBef>
                <a:spcPct val="0"/>
              </a:spcBef>
            </a:pPr>
            <a:r>
              <a:rPr lang="en-US" sz="9076" spc="-90">
                <a:solidFill>
                  <a:srgbClr val="FFFFFF"/>
                </a:solidFill>
                <a:latin typeface="Fira Sans Medium"/>
              </a:rPr>
              <a:t>GPT-3.5 Architecture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4187" y="4934717"/>
            <a:ext cx="7345422" cy="359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8"/>
              </a:lnSpc>
            </a:pPr>
            <a:r>
              <a:rPr lang="en-US" sz="3406">
                <a:solidFill>
                  <a:srgbClr val="FFFFFF"/>
                </a:solidFill>
                <a:latin typeface="Arimo"/>
              </a:rPr>
              <a:t>GPT-3.5 is an advanced</a:t>
            </a:r>
          </a:p>
          <a:p>
            <a:pPr>
              <a:lnSpc>
                <a:spcPts val="4768"/>
              </a:lnSpc>
            </a:pPr>
            <a:r>
              <a:rPr lang="en-US" sz="3406">
                <a:solidFill>
                  <a:srgbClr val="FFFFFF"/>
                </a:solidFill>
                <a:latin typeface="Arimo"/>
              </a:rPr>
              <a:t>version of the GPT series, </a:t>
            </a:r>
          </a:p>
          <a:p>
            <a:pPr>
              <a:lnSpc>
                <a:spcPts val="4768"/>
              </a:lnSpc>
            </a:pPr>
            <a:r>
              <a:rPr lang="en-US" sz="3406">
                <a:solidFill>
                  <a:srgbClr val="FFFFFF"/>
                </a:solidFill>
                <a:latin typeface="Arimo"/>
              </a:rPr>
              <a:t>boasting even more </a:t>
            </a:r>
          </a:p>
          <a:p>
            <a:pPr>
              <a:lnSpc>
                <a:spcPts val="4768"/>
              </a:lnSpc>
            </a:pPr>
            <a:r>
              <a:rPr lang="en-US" sz="3406">
                <a:solidFill>
                  <a:srgbClr val="FFFFFF"/>
                </a:solidFill>
                <a:latin typeface="Arimo"/>
              </a:rPr>
              <a:t>parameters and enhanced performance compared to its </a:t>
            </a:r>
          </a:p>
          <a:p>
            <a:pPr>
              <a:lnSpc>
                <a:spcPts val="4768"/>
              </a:lnSpc>
            </a:pPr>
            <a:r>
              <a:rPr lang="en-US" sz="3406">
                <a:solidFill>
                  <a:srgbClr val="FFFFFF"/>
                </a:solidFill>
                <a:latin typeface="Arimo"/>
              </a:rPr>
              <a:t>predecessors.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5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22911" y="2249712"/>
            <a:ext cx="2977778" cy="257877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43263" y="-1416610"/>
            <a:ext cx="15150288" cy="13120221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00187" y="0"/>
            <a:ext cx="16787813" cy="10287000"/>
          </a:xfrm>
          <a:custGeom>
            <a:avLst/>
            <a:gdLst/>
            <a:ahLst/>
            <a:cxnLst/>
            <a:rect r="r" b="b" t="t" l="l"/>
            <a:pathLst>
              <a:path h="10287000" w="16787813">
                <a:moveTo>
                  <a:pt x="0" y="0"/>
                </a:moveTo>
                <a:lnTo>
                  <a:pt x="16787813" y="0"/>
                </a:lnTo>
                <a:lnTo>
                  <a:pt x="167878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724092" y="5592738"/>
            <a:ext cx="92461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4F4F4"/>
                </a:solidFill>
                <a:latin typeface="Fira Sans Light"/>
              </a:rPr>
              <a:t>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62183" y="1347804"/>
            <a:ext cx="8414713" cy="137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91"/>
              </a:lnSpc>
              <a:spcBef>
                <a:spcPct val="0"/>
              </a:spcBef>
            </a:pPr>
            <a:r>
              <a:rPr lang="en-US" sz="9076" spc="-90">
                <a:solidFill>
                  <a:srgbClr val="FFFFFF"/>
                </a:solidFill>
                <a:latin typeface="Fira Sans Medium"/>
              </a:rPr>
              <a:t>PARAMETERS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11995" y="3300808"/>
            <a:ext cx="7345422" cy="359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8"/>
              </a:lnSpc>
            </a:pPr>
            <a:r>
              <a:rPr lang="en-US" sz="3406">
                <a:solidFill>
                  <a:srgbClr val="FFFFFF"/>
                </a:solidFill>
                <a:latin typeface="Arimo"/>
              </a:rPr>
              <a:t>GPT-3.5 contains an immense number of parameters, often in the order of billions. These parameters enable the model to learn complex patterns and relationships in the data it is trained on.</a:t>
            </a:r>
          </a:p>
        </p:txBody>
      </p:sp>
      <p:grpSp>
        <p:nvGrpSpPr>
          <p:cNvPr name="Group 12" id="12"/>
          <p:cNvGrpSpPr/>
          <p:nvPr/>
        </p:nvGrpSpPr>
        <p:grpSpPr>
          <a:xfrm rot="-10800000">
            <a:off x="-2110538" y="7990470"/>
            <a:ext cx="3480308" cy="3013963"/>
            <a:chOff x="0" y="0"/>
            <a:chExt cx="3619627" cy="31346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481671" y="8586056"/>
            <a:ext cx="2104829" cy="1822792"/>
            <a:chOff x="0" y="0"/>
            <a:chExt cx="3619627" cy="31346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-604642" y="-474989"/>
            <a:ext cx="2104829" cy="1822792"/>
            <a:chOff x="0" y="0"/>
            <a:chExt cx="3619627" cy="31346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DAFT68cT_O8</dc:identifier>
  <dcterms:modified xsi:type="dcterms:W3CDTF">2011-08-01T06:04:30Z</dcterms:modified>
  <cp:revision>1</cp:revision>
  <dc:title>Dark Green Light Green White Corporate Geometric Company Internal Deck Business Presentation</dc:title>
</cp:coreProperties>
</file>